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2"/>
  </p:notesMasterIdLst>
  <p:sldIdLst>
    <p:sldId id="260" r:id="rId2"/>
    <p:sldId id="283" r:id="rId3"/>
    <p:sldId id="257" r:id="rId4"/>
    <p:sldId id="282" r:id="rId5"/>
    <p:sldId id="268" r:id="rId6"/>
    <p:sldId id="280" r:id="rId7"/>
    <p:sldId id="279" r:id="rId8"/>
    <p:sldId id="281" r:id="rId9"/>
    <p:sldId id="278" r:id="rId10"/>
    <p:sldId id="270" r:id="rId11"/>
    <p:sldId id="271" r:id="rId12"/>
    <p:sldId id="272" r:id="rId13"/>
    <p:sldId id="273" r:id="rId14"/>
    <p:sldId id="274" r:id="rId15"/>
    <p:sldId id="275" r:id="rId16"/>
    <p:sldId id="284" r:id="rId17"/>
    <p:sldId id="310" r:id="rId18"/>
    <p:sldId id="311" r:id="rId19"/>
    <p:sldId id="312" r:id="rId20"/>
    <p:sldId id="313" r:id="rId21"/>
    <p:sldId id="314" r:id="rId22"/>
    <p:sldId id="315" r:id="rId23"/>
    <p:sldId id="316" r:id="rId24"/>
    <p:sldId id="317" r:id="rId25"/>
    <p:sldId id="318" r:id="rId26"/>
    <p:sldId id="285" r:id="rId27"/>
    <p:sldId id="286" r:id="rId28"/>
    <p:sldId id="287" r:id="rId29"/>
    <p:sldId id="288" r:id="rId30"/>
    <p:sldId id="289" r:id="rId31"/>
    <p:sldId id="308"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 id="309" r:id="rId51"/>
  </p:sldIdLst>
  <p:sldSz cx="24384000" cy="1574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lvl1pPr>
    <a:lvl2pPr marL="0" marR="0" indent="22860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lvl2pPr>
    <a:lvl3pPr marL="0" marR="0" indent="45720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lvl3pPr>
    <a:lvl4pPr marL="0" marR="0" indent="68580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lvl4pPr>
    <a:lvl5pPr marL="0" marR="0" indent="91440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lvl5pPr>
    <a:lvl6pPr marL="0" marR="0" indent="114300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lvl6pPr>
    <a:lvl7pPr marL="0" marR="0" indent="137160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lvl7pPr>
    <a:lvl8pPr marL="0" marR="0" indent="160020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lvl8pPr>
    <a:lvl9pPr marL="0" marR="0" indent="182880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496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030"/>
    <a:srgbClr val="FF5300"/>
    <a:srgbClr val="FF6D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0" autoAdjust="0"/>
  </p:normalViewPr>
  <p:slideViewPr>
    <p:cSldViewPr snapToGrid="0" snapToObjects="1">
      <p:cViewPr varScale="1">
        <p:scale>
          <a:sx n="32" d="100"/>
          <a:sy n="32" d="100"/>
        </p:scale>
        <p:origin x="1314" y="66"/>
      </p:cViewPr>
      <p:guideLst>
        <p:guide orient="horz" pos="4960"/>
        <p:guide pos="7680"/>
      </p:guideLst>
    </p:cSldViewPr>
  </p:slideViewPr>
  <p:notesTextViewPr>
    <p:cViewPr>
      <p:scale>
        <a:sx n="1" d="1"/>
        <a:sy n="1" d="1"/>
      </p:scale>
      <p:origin x="0" y="0"/>
    </p:cViewPr>
  </p:notesTextViewPr>
  <p:sorterViewPr>
    <p:cViewPr>
      <p:scale>
        <a:sx n="20" d="100"/>
        <a:sy n="2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hdphoto1.wdp>
</file>

<file path=ppt/media/hdphoto2.wdp>
</file>

<file path=ppt/media/hdphoto3.wdp>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jpeg>
</file>

<file path=ppt/media/image42.jpeg>
</file>

<file path=ppt/media/image43.jpeg>
</file>

<file path=ppt/media/image44.jpeg>
</file>

<file path=ppt/media/image45.jpe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56.jpeg>
</file>

<file path=ppt/media/image57.jpeg>
</file>

<file path=ppt/media/image58.jpeg>
</file>

<file path=ppt/media/image59.JPG>
</file>

<file path=ppt/media/image6.jpeg>
</file>

<file path=ppt/media/image60.JPG>
</file>

<file path=ppt/media/image61.jpg>
</file>

<file path=ppt/media/image62.png>
</file>

<file path=ppt/media/image63.png>
</file>

<file path=ppt/media/image64.jpg>
</file>

<file path=ppt/media/image65.png>
</file>

<file path=ppt/media/image66.jpeg>
</file>

<file path=ppt/media/image67.jpeg>
</file>

<file path=ppt/media/image68.JPG>
</file>

<file path=ppt/media/image69.png>
</file>

<file path=ppt/media/image7.jpeg>
</file>

<file path=ppt/media/image70.JPG>
</file>

<file path=ppt/media/image71.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243642767"/>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774700" y="685800"/>
            <a:ext cx="5308600" cy="3429000"/>
          </a:xfrm>
        </p:spPr>
      </p:sp>
      <p:sp>
        <p:nvSpPr>
          <p:cNvPr id="3" name="Marcador de notas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es-ES" b="0" dirty="0">
                <a:solidFill>
                  <a:srgbClr val="4D5156"/>
                </a:solidFill>
                <a:latin typeface="arial" panose="020B0604020202020204" pitchFamily="34" charset="0"/>
              </a:rPr>
              <a:t>Una automatización robótica de procesos es una forma naciente de automatización de los procesos de negocio que replica las acciones de un ser humano interactuando con la interfaz de usuario de un sistema informático.</a:t>
            </a:r>
          </a:p>
          <a:p>
            <a:pPr marL="0" marR="0" indent="0" defTabSz="457200" eaLnBrk="1" fontAlgn="auto" latinLnBrk="0" hangingPunct="1">
              <a:lnSpc>
                <a:spcPct val="117999"/>
              </a:lnSpc>
              <a:spcBef>
                <a:spcPts val="0"/>
              </a:spcBef>
              <a:spcAft>
                <a:spcPts val="0"/>
              </a:spcAft>
              <a:buClrTx/>
              <a:buSzTx/>
              <a:buFontTx/>
              <a:buNone/>
              <a:tabLst/>
              <a:defRPr/>
            </a:pPr>
            <a:r>
              <a:rPr lang="es-ES" b="0" dirty="0">
                <a:solidFill>
                  <a:srgbClr val="333333"/>
                </a:solidFill>
                <a:latin typeface="Lato" panose="020F0502020204030203" pitchFamily="34" charset="0"/>
              </a:rPr>
              <a:t>la Automatización Robótica de Tareas de Escritorio, se la conoce como RDA, por las siglas del inglés "</a:t>
            </a:r>
            <a:r>
              <a:rPr lang="es-ES" b="0" dirty="0" err="1">
                <a:solidFill>
                  <a:srgbClr val="333333"/>
                </a:solidFill>
                <a:latin typeface="Lato" panose="020F0502020204030203" pitchFamily="34" charset="0"/>
              </a:rPr>
              <a:t>Robotic</a:t>
            </a:r>
            <a:r>
              <a:rPr lang="es-ES" b="0" dirty="0">
                <a:solidFill>
                  <a:srgbClr val="333333"/>
                </a:solidFill>
                <a:latin typeface="Lato" panose="020F0502020204030203" pitchFamily="34" charset="0"/>
              </a:rPr>
              <a:t> Desktop </a:t>
            </a:r>
            <a:r>
              <a:rPr lang="es-ES" b="0" dirty="0" err="1">
                <a:solidFill>
                  <a:srgbClr val="333333"/>
                </a:solidFill>
                <a:latin typeface="Lato" panose="020F0502020204030203" pitchFamily="34" charset="0"/>
              </a:rPr>
              <a:t>Automation</a:t>
            </a:r>
            <a:r>
              <a:rPr lang="es-ES" b="0" dirty="0">
                <a:solidFill>
                  <a:srgbClr val="333333"/>
                </a:solidFill>
                <a:latin typeface="Lato" panose="020F0502020204030203" pitchFamily="34" charset="0"/>
              </a:rPr>
              <a:t>".</a:t>
            </a:r>
            <a:endParaRPr lang="es-CO" dirty="0"/>
          </a:p>
          <a:p>
            <a:pPr marL="0" marR="0" indent="0" defTabSz="457200" eaLnBrk="1" fontAlgn="auto" latinLnBrk="0" hangingPunct="1">
              <a:lnSpc>
                <a:spcPct val="117999"/>
              </a:lnSpc>
              <a:spcBef>
                <a:spcPts val="0"/>
              </a:spcBef>
              <a:spcAft>
                <a:spcPts val="0"/>
              </a:spcAft>
              <a:buClrTx/>
              <a:buSzTx/>
              <a:buFontTx/>
              <a:buNone/>
              <a:tabLst/>
              <a:defRPr/>
            </a:pPr>
            <a:endParaRPr lang="es-CO" dirty="0"/>
          </a:p>
          <a:p>
            <a:endParaRPr lang="es-CO" dirty="0"/>
          </a:p>
        </p:txBody>
      </p:sp>
    </p:spTree>
    <p:extLst>
      <p:ext uri="{BB962C8B-B14F-4D97-AF65-F5344CB8AC3E}">
        <p14:creationId xmlns:p14="http://schemas.microsoft.com/office/powerpoint/2010/main" val="2191501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774700" y="685800"/>
            <a:ext cx="5308600" cy="3429000"/>
          </a:xfrm>
        </p:spPr>
      </p:sp>
      <p:sp>
        <p:nvSpPr>
          <p:cNvPr id="3" name="Marcador de notas 2"/>
          <p:cNvSpPr>
            <a:spLocks noGrp="1"/>
          </p:cNvSpPr>
          <p:nvPr>
            <p:ph type="body" idx="1"/>
          </p:nvPr>
        </p:nvSpPr>
        <p:spPr/>
        <p:txBody>
          <a:bodyPr/>
          <a:lstStyle/>
          <a:p>
            <a:r>
              <a:rPr lang="es-ES" sz="2200" b="0" i="0" dirty="0">
                <a:effectLst/>
                <a:latin typeface="Helvetica Neue"/>
                <a:ea typeface="Helvetica Neue"/>
                <a:cs typeface="Helvetica Neue"/>
                <a:sym typeface="Helvetica Neue"/>
              </a:rPr>
              <a:t>La automatización robótica de procesos es la tecnología que permite que cualquiera pueda configurar un software informático que hace posible que un “robot” emule e integre las acciones de una interacción humana en sistemas digitales para ejecutar un proceso comercial. Los robots  emplean la interfaz de usuario para capturar datos y manipular aplicaciones existentes del mismo modo que los humanos. Estos robots realizan interpretaciones, activan respuestas y se comunican con otros sistemas para operar en una amplia gama de tareas repetitivas. Y lo hacen considerablemente mejor, pues los robots software  nunca duermen, no cometen errores y son mucho menos costosos que los empleados.</a:t>
            </a:r>
            <a:endParaRPr lang="es-CO" dirty="0"/>
          </a:p>
        </p:txBody>
      </p:sp>
    </p:spTree>
    <p:extLst>
      <p:ext uri="{BB962C8B-B14F-4D97-AF65-F5344CB8AC3E}">
        <p14:creationId xmlns:p14="http://schemas.microsoft.com/office/powerpoint/2010/main" val="662260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774700" y="685800"/>
            <a:ext cx="5308600" cy="3429000"/>
          </a:xfrm>
        </p:spPr>
      </p:sp>
      <p:sp>
        <p:nvSpPr>
          <p:cNvPr id="3" name="Marcador de notas 2"/>
          <p:cNvSpPr>
            <a:spLocks noGrp="1"/>
          </p:cNvSpPr>
          <p:nvPr>
            <p:ph type="body" idx="1"/>
          </p:nvPr>
        </p:nvSpPr>
        <p:spPr/>
        <p:txBody>
          <a:bodyPr/>
          <a:lstStyle/>
          <a:p>
            <a:r>
              <a:rPr lang="es-ES" sz="2200" b="0" i="0" dirty="0">
                <a:effectLst/>
                <a:latin typeface="Helvetica Neue"/>
                <a:ea typeface="Helvetica Neue"/>
                <a:cs typeface="Helvetica Neue"/>
                <a:sym typeface="Helvetica Neue"/>
              </a:rPr>
              <a:t>La automatización robótica de procesos es la tecnología que permite que cualquiera pueda configurar un software informático que hace posible que un “robot” emule e integre las acciones de una interacción humana en sistemas digitales para ejecutar un proceso comercial. Los robots  emplean la interfaz de usuario para capturar datos y manipular aplicaciones existentes del mismo modo que los humanos. Estos robots realizan interpretaciones, activan respuestas y se comunican con otros sistemas para operar en una amplia gama de tareas repetitivas. Y lo hacen considerablemente mejor, pues los robots software  nunca duermen, no cometen errores y son mucho menos costosos que los empleados.</a:t>
            </a:r>
            <a:endParaRPr lang="es-CO" dirty="0"/>
          </a:p>
        </p:txBody>
      </p:sp>
    </p:spTree>
    <p:extLst>
      <p:ext uri="{BB962C8B-B14F-4D97-AF65-F5344CB8AC3E}">
        <p14:creationId xmlns:p14="http://schemas.microsoft.com/office/powerpoint/2010/main" val="40902866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774700" y="685800"/>
            <a:ext cx="5308600" cy="3429000"/>
          </a:xfrm>
        </p:spPr>
      </p:sp>
      <p:sp>
        <p:nvSpPr>
          <p:cNvPr id="3" name="Marcador de notas 2"/>
          <p:cNvSpPr>
            <a:spLocks noGrp="1"/>
          </p:cNvSpPr>
          <p:nvPr>
            <p:ph type="body" idx="1"/>
          </p:nvPr>
        </p:nvSpPr>
        <p:spPr/>
        <p:txBody>
          <a:bodyPr/>
          <a:lstStyle/>
          <a:p>
            <a:r>
              <a:rPr lang="es-ES" sz="2200" b="0" i="0" dirty="0">
                <a:effectLst/>
                <a:latin typeface="Helvetica Neue"/>
                <a:ea typeface="Helvetica Neue"/>
                <a:cs typeface="Helvetica Neue"/>
                <a:sym typeface="Helvetica Neue"/>
              </a:rPr>
              <a:t>La automatización robótica de procesos es la tecnología que permite que cualquiera pueda configurar un software informático que hace posible que un “robot” emule e integre las acciones de una interacción humana en sistemas digitales para ejecutar un proceso comercial. Los robots  emplean la interfaz de usuario para capturar datos y manipular aplicaciones existentes del mismo modo que los humanos. Estos robots realizan interpretaciones, activan respuestas y se comunican con otros sistemas para operar en una amplia gama de tareas repetitivas. Y lo hacen considerablemente mejor, pues los robots software  nunca duermen, no cometen errores y son mucho menos costosos que los empleados.</a:t>
            </a:r>
            <a:endParaRPr lang="es-CO" dirty="0"/>
          </a:p>
        </p:txBody>
      </p:sp>
    </p:spTree>
    <p:extLst>
      <p:ext uri="{BB962C8B-B14F-4D97-AF65-F5344CB8AC3E}">
        <p14:creationId xmlns:p14="http://schemas.microsoft.com/office/powerpoint/2010/main" val="21631126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774700" y="685800"/>
            <a:ext cx="5308600" cy="3429000"/>
          </a:xfrm>
        </p:spPr>
      </p:sp>
      <p:sp>
        <p:nvSpPr>
          <p:cNvPr id="3" name="Marcador de notas 2"/>
          <p:cNvSpPr>
            <a:spLocks noGrp="1"/>
          </p:cNvSpPr>
          <p:nvPr>
            <p:ph type="body" idx="1"/>
          </p:nvPr>
        </p:nvSpPr>
        <p:spPr/>
        <p:txBody>
          <a:bodyPr/>
          <a:lstStyle/>
          <a:p>
            <a:r>
              <a:rPr lang="es-ES" sz="2200" b="0" i="0" dirty="0">
                <a:effectLst/>
                <a:latin typeface="Helvetica Neue"/>
                <a:ea typeface="Helvetica Neue"/>
                <a:cs typeface="Helvetica Neue"/>
                <a:sym typeface="Helvetica Neue"/>
              </a:rPr>
              <a:t>La automatización robótica de procesos es la tecnología que permite que cualquiera pueda configurar un software informático que hace posible que un “robot” emule e integre las acciones de una interacción humana en sistemas digitales para ejecutar un proceso comercial. Los robots  emplean la interfaz de usuario para capturar datos y manipular aplicaciones existentes del mismo modo que los humanos. Estos robots realizan interpretaciones, activan respuestas y se comunican con otros sistemas para operar en una amplia gama de tareas repetitivas. Y lo hacen considerablemente mejor, pues los robots software  nunca duermen, no cometen errores y son mucho menos costosos que los empleados.</a:t>
            </a:r>
            <a:endParaRPr lang="es-CO" dirty="0"/>
          </a:p>
        </p:txBody>
      </p:sp>
    </p:spTree>
    <p:extLst>
      <p:ext uri="{BB962C8B-B14F-4D97-AF65-F5344CB8AC3E}">
        <p14:creationId xmlns:p14="http://schemas.microsoft.com/office/powerpoint/2010/main" val="3608119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ítulo y subtítulo">
    <p:spTree>
      <p:nvGrpSpPr>
        <p:cNvPr id="1" name=""/>
        <p:cNvGrpSpPr/>
        <p:nvPr/>
      </p:nvGrpSpPr>
      <p:grpSpPr>
        <a:xfrm>
          <a:off x="0" y="0"/>
          <a:ext cx="0" cy="0"/>
          <a:chOff x="0" y="0"/>
          <a:chExt cx="0" cy="0"/>
        </a:xfrm>
      </p:grpSpPr>
      <p:sp>
        <p:nvSpPr>
          <p:cNvPr id="11" name="Texto del título"/>
          <p:cNvSpPr txBox="1">
            <a:spLocks noGrp="1"/>
          </p:cNvSpPr>
          <p:nvPr>
            <p:ph type="title"/>
          </p:nvPr>
        </p:nvSpPr>
        <p:spPr>
          <a:xfrm>
            <a:off x="4833937" y="3319859"/>
            <a:ext cx="14716126" cy="4643438"/>
          </a:xfrm>
          <a:prstGeom prst="rect">
            <a:avLst/>
          </a:prstGeom>
        </p:spPr>
        <p:txBody>
          <a:bodyPr anchor="b"/>
          <a:lstStyle/>
          <a:p>
            <a:r>
              <a:t>Texto del título</a:t>
            </a:r>
          </a:p>
        </p:txBody>
      </p:sp>
      <p:sp>
        <p:nvSpPr>
          <p:cNvPr id="12" name="Nivel de texto 1…"/>
          <p:cNvSpPr txBox="1">
            <a:spLocks noGrp="1"/>
          </p:cNvSpPr>
          <p:nvPr>
            <p:ph type="body" sz="quarter" idx="1"/>
          </p:nvPr>
        </p:nvSpPr>
        <p:spPr>
          <a:xfrm>
            <a:off x="4833937" y="8088312"/>
            <a:ext cx="14716126" cy="1589485"/>
          </a:xfrm>
          <a:prstGeom prst="rect">
            <a:avLst/>
          </a:prstGeom>
        </p:spPr>
        <p:txBody>
          <a:bodyPr anchor="t"/>
          <a:lstStyle>
            <a:lvl1pPr marL="0" indent="0" algn="ctr">
              <a:spcBef>
                <a:spcPts val="0"/>
              </a:spcBef>
              <a:buSzTx/>
              <a:buNone/>
              <a:defRPr sz="5800"/>
            </a:lvl1pPr>
            <a:lvl2pPr marL="0" indent="0" algn="ctr">
              <a:spcBef>
                <a:spcPts val="0"/>
              </a:spcBef>
              <a:buSzTx/>
              <a:buNone/>
              <a:defRPr sz="5800"/>
            </a:lvl2pPr>
            <a:lvl3pPr marL="0" indent="0" algn="ctr">
              <a:spcBef>
                <a:spcPts val="0"/>
              </a:spcBef>
              <a:buSzTx/>
              <a:buNone/>
              <a:defRPr sz="5800"/>
            </a:lvl3pPr>
            <a:lvl4pPr marL="0" indent="0" algn="ctr">
              <a:spcBef>
                <a:spcPts val="0"/>
              </a:spcBef>
              <a:buSzTx/>
              <a:buNone/>
              <a:defRPr sz="5800"/>
            </a:lvl4pPr>
            <a:lvl5pPr marL="0" indent="0" algn="ctr">
              <a:spcBef>
                <a:spcPts val="0"/>
              </a:spcBef>
              <a:buSzTx/>
              <a:buNone/>
              <a:defRPr sz="5800"/>
            </a:lvl5pPr>
          </a:lstStyle>
          <a:p>
            <a:r>
              <a:t>Nivel de texto 1</a:t>
            </a:r>
          </a:p>
          <a:p>
            <a:pPr lvl="1"/>
            <a:r>
              <a:t>Nivel de texto 2</a:t>
            </a:r>
          </a:p>
          <a:p>
            <a:pPr lvl="2"/>
            <a:r>
              <a:t>Nivel de texto 3</a:t>
            </a:r>
          </a:p>
          <a:p>
            <a:pPr lvl="3"/>
            <a:r>
              <a:t>Nivel de texto 4</a:t>
            </a:r>
          </a:p>
          <a:p>
            <a:pPr lvl="4"/>
            <a:r>
              <a:t>Nivel de texto 5</a:t>
            </a:r>
          </a:p>
        </p:txBody>
      </p:sp>
      <p:sp>
        <p:nvSpPr>
          <p:cNvPr id="13"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ítulo (arriba)">
    <p:spTree>
      <p:nvGrpSpPr>
        <p:cNvPr id="1" name=""/>
        <p:cNvGrpSpPr/>
        <p:nvPr/>
      </p:nvGrpSpPr>
      <p:grpSpPr>
        <a:xfrm>
          <a:off x="0" y="0"/>
          <a:ext cx="0" cy="0"/>
          <a:chOff x="0" y="0"/>
          <a:chExt cx="0" cy="0"/>
        </a:xfrm>
      </p:grpSpPr>
      <p:sp>
        <p:nvSpPr>
          <p:cNvPr id="48" name="Texto del título"/>
          <p:cNvSpPr txBox="1">
            <a:spLocks noGrp="1"/>
          </p:cNvSpPr>
          <p:nvPr>
            <p:ph type="title"/>
          </p:nvPr>
        </p:nvSpPr>
        <p:spPr>
          <a:prstGeom prst="rect">
            <a:avLst/>
          </a:prstGeom>
        </p:spPr>
        <p:txBody>
          <a:bodyPr/>
          <a:lstStyle/>
          <a:p>
            <a:r>
              <a:t>Texto del título</a:t>
            </a:r>
          </a:p>
        </p:txBody>
      </p:sp>
      <p:sp>
        <p:nvSpPr>
          <p:cNvPr id="49"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ítulo y viñetas">
    <p:spTree>
      <p:nvGrpSpPr>
        <p:cNvPr id="1" name=""/>
        <p:cNvGrpSpPr/>
        <p:nvPr/>
      </p:nvGrpSpPr>
      <p:grpSpPr>
        <a:xfrm>
          <a:off x="0" y="0"/>
          <a:ext cx="0" cy="0"/>
          <a:chOff x="0" y="0"/>
          <a:chExt cx="0" cy="0"/>
        </a:xfrm>
      </p:grpSpPr>
      <p:sp>
        <p:nvSpPr>
          <p:cNvPr id="56" name="Texto del título"/>
          <p:cNvSpPr txBox="1">
            <a:spLocks noGrp="1"/>
          </p:cNvSpPr>
          <p:nvPr>
            <p:ph type="title"/>
          </p:nvPr>
        </p:nvSpPr>
        <p:spPr>
          <a:prstGeom prst="rect">
            <a:avLst/>
          </a:prstGeom>
        </p:spPr>
        <p:txBody>
          <a:bodyPr/>
          <a:lstStyle/>
          <a:p>
            <a:r>
              <a:t>Texto del título</a:t>
            </a:r>
          </a:p>
        </p:txBody>
      </p:sp>
      <p:sp>
        <p:nvSpPr>
          <p:cNvPr id="57" name="Nivel de texto 1…"/>
          <p:cNvSpPr txBox="1">
            <a:spLocks noGrp="1"/>
          </p:cNvSpPr>
          <p:nvPr>
            <p:ph type="body" sz="half" idx="1"/>
          </p:nvPr>
        </p:nvSpPr>
        <p:spPr>
          <a:xfrm>
            <a:off x="4387453" y="4659312"/>
            <a:ext cx="15609094" cy="8840392"/>
          </a:xfrm>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58"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ítulo, viñetas y foto">
    <p:spTree>
      <p:nvGrpSpPr>
        <p:cNvPr id="1" name=""/>
        <p:cNvGrpSpPr/>
        <p:nvPr/>
      </p:nvGrpSpPr>
      <p:grpSpPr>
        <a:xfrm>
          <a:off x="0" y="0"/>
          <a:ext cx="0" cy="0"/>
          <a:chOff x="0" y="0"/>
          <a:chExt cx="0" cy="0"/>
        </a:xfrm>
      </p:grpSpPr>
      <p:sp>
        <p:nvSpPr>
          <p:cNvPr id="65" name="Imagen"/>
          <p:cNvSpPr>
            <a:spLocks noGrp="1"/>
          </p:cNvSpPr>
          <p:nvPr>
            <p:ph type="pic" sz="quarter" idx="13"/>
          </p:nvPr>
        </p:nvSpPr>
        <p:spPr>
          <a:xfrm>
            <a:off x="12495609" y="4659312"/>
            <a:ext cx="7500938" cy="8840392"/>
          </a:xfrm>
          <a:prstGeom prst="rect">
            <a:avLst/>
          </a:prstGeom>
        </p:spPr>
        <p:txBody>
          <a:bodyPr lIns="91439" tIns="45719" rIns="91439" bIns="45719" anchor="t">
            <a:noAutofit/>
          </a:bodyPr>
          <a:lstStyle/>
          <a:p>
            <a:endParaRPr/>
          </a:p>
        </p:txBody>
      </p:sp>
      <p:sp>
        <p:nvSpPr>
          <p:cNvPr id="66" name="Texto del título"/>
          <p:cNvSpPr txBox="1">
            <a:spLocks noGrp="1"/>
          </p:cNvSpPr>
          <p:nvPr>
            <p:ph type="title"/>
          </p:nvPr>
        </p:nvSpPr>
        <p:spPr>
          <a:prstGeom prst="rect">
            <a:avLst/>
          </a:prstGeom>
        </p:spPr>
        <p:txBody>
          <a:bodyPr/>
          <a:lstStyle/>
          <a:p>
            <a:r>
              <a:t>Texto del título</a:t>
            </a:r>
          </a:p>
        </p:txBody>
      </p:sp>
      <p:sp>
        <p:nvSpPr>
          <p:cNvPr id="67" name="Nivel de texto 1…"/>
          <p:cNvSpPr txBox="1">
            <a:spLocks noGrp="1"/>
          </p:cNvSpPr>
          <p:nvPr>
            <p:ph type="body" sz="quarter" idx="1"/>
          </p:nvPr>
        </p:nvSpPr>
        <p:spPr>
          <a:xfrm>
            <a:off x="4387453" y="4659312"/>
            <a:ext cx="7500938" cy="8840392"/>
          </a:xfrm>
          <a:prstGeom prst="rect">
            <a:avLst/>
          </a:prstGeom>
        </p:spPr>
        <p:txBody>
          <a:bodyPr/>
          <a:lstStyle>
            <a:lvl1pPr marL="514350" indent="-514350">
              <a:spcBef>
                <a:spcPts val="5100"/>
              </a:spcBef>
              <a:defRPr sz="4200"/>
            </a:lvl1pPr>
            <a:lvl2pPr marL="857250" indent="-514350">
              <a:spcBef>
                <a:spcPts val="5100"/>
              </a:spcBef>
              <a:defRPr sz="4200"/>
            </a:lvl2pPr>
            <a:lvl3pPr marL="1200150" indent="-514350">
              <a:spcBef>
                <a:spcPts val="5100"/>
              </a:spcBef>
              <a:defRPr sz="4200"/>
            </a:lvl3pPr>
            <a:lvl4pPr marL="1543050" indent="-514350">
              <a:spcBef>
                <a:spcPts val="5100"/>
              </a:spcBef>
              <a:defRPr sz="4200"/>
            </a:lvl4pPr>
            <a:lvl5pPr marL="1885950" indent="-514350">
              <a:spcBef>
                <a:spcPts val="5100"/>
              </a:spcBef>
              <a:defRPr sz="4200"/>
            </a:lvl5pPr>
          </a:lstStyle>
          <a:p>
            <a:r>
              <a:t>Nivel de texto 1</a:t>
            </a:r>
          </a:p>
          <a:p>
            <a:pPr lvl="1"/>
            <a:r>
              <a:t>Nivel de texto 2</a:t>
            </a:r>
          </a:p>
          <a:p>
            <a:pPr lvl="2"/>
            <a:r>
              <a:t>Nivel de texto 3</a:t>
            </a:r>
          </a:p>
          <a:p>
            <a:pPr lvl="3"/>
            <a:r>
              <a:t>Nivel de texto 4</a:t>
            </a:r>
          </a:p>
          <a:p>
            <a:pPr lvl="4"/>
            <a:r>
              <a:t>Nivel de texto 5</a:t>
            </a:r>
          </a:p>
        </p:txBody>
      </p:sp>
      <p:sp>
        <p:nvSpPr>
          <p:cNvPr id="68"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Viñetas">
    <p:spTree>
      <p:nvGrpSpPr>
        <p:cNvPr id="1" name=""/>
        <p:cNvGrpSpPr/>
        <p:nvPr/>
      </p:nvGrpSpPr>
      <p:grpSpPr>
        <a:xfrm>
          <a:off x="0" y="0"/>
          <a:ext cx="0" cy="0"/>
          <a:chOff x="0" y="0"/>
          <a:chExt cx="0" cy="0"/>
        </a:xfrm>
      </p:grpSpPr>
      <p:sp>
        <p:nvSpPr>
          <p:cNvPr id="75" name="Nivel de texto 1…"/>
          <p:cNvSpPr txBox="1">
            <a:spLocks noGrp="1"/>
          </p:cNvSpPr>
          <p:nvPr>
            <p:ph type="body" idx="1"/>
          </p:nvPr>
        </p:nvSpPr>
        <p:spPr>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76"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3 fotos">
    <p:spTree>
      <p:nvGrpSpPr>
        <p:cNvPr id="1" name=""/>
        <p:cNvGrpSpPr/>
        <p:nvPr/>
      </p:nvGrpSpPr>
      <p:grpSpPr>
        <a:xfrm>
          <a:off x="0" y="0"/>
          <a:ext cx="0" cy="0"/>
          <a:chOff x="0" y="0"/>
          <a:chExt cx="0" cy="0"/>
        </a:xfrm>
      </p:grpSpPr>
      <p:sp>
        <p:nvSpPr>
          <p:cNvPr id="83" name="Imagen"/>
          <p:cNvSpPr>
            <a:spLocks noGrp="1"/>
          </p:cNvSpPr>
          <p:nvPr>
            <p:ph type="pic" sz="quarter" idx="13"/>
          </p:nvPr>
        </p:nvSpPr>
        <p:spPr>
          <a:xfrm>
            <a:off x="12513468" y="7999015"/>
            <a:ext cx="7500939" cy="5482829"/>
          </a:xfrm>
          <a:prstGeom prst="rect">
            <a:avLst/>
          </a:prstGeom>
        </p:spPr>
        <p:txBody>
          <a:bodyPr lIns="91439" tIns="45719" rIns="91439" bIns="45719" anchor="t">
            <a:noAutofit/>
          </a:bodyPr>
          <a:lstStyle/>
          <a:p>
            <a:endParaRPr/>
          </a:p>
        </p:txBody>
      </p:sp>
      <p:sp>
        <p:nvSpPr>
          <p:cNvPr id="84" name="Imagen"/>
          <p:cNvSpPr>
            <a:spLocks noGrp="1"/>
          </p:cNvSpPr>
          <p:nvPr>
            <p:ph type="pic" sz="quarter" idx="14"/>
          </p:nvPr>
        </p:nvSpPr>
        <p:spPr>
          <a:xfrm>
            <a:off x="12513468" y="1908968"/>
            <a:ext cx="7500939" cy="5482829"/>
          </a:xfrm>
          <a:prstGeom prst="rect">
            <a:avLst/>
          </a:prstGeom>
        </p:spPr>
        <p:txBody>
          <a:bodyPr lIns="91439" tIns="45719" rIns="91439" bIns="45719" anchor="t">
            <a:noAutofit/>
          </a:bodyPr>
          <a:lstStyle/>
          <a:p>
            <a:endParaRPr/>
          </a:p>
        </p:txBody>
      </p:sp>
      <p:sp>
        <p:nvSpPr>
          <p:cNvPr id="85" name="Imagen"/>
          <p:cNvSpPr>
            <a:spLocks noGrp="1"/>
          </p:cNvSpPr>
          <p:nvPr>
            <p:ph type="pic" sz="half" idx="15"/>
          </p:nvPr>
        </p:nvSpPr>
        <p:spPr>
          <a:xfrm>
            <a:off x="4387453" y="1908968"/>
            <a:ext cx="7500938" cy="11572876"/>
          </a:xfrm>
          <a:prstGeom prst="rect">
            <a:avLst/>
          </a:prstGeom>
        </p:spPr>
        <p:txBody>
          <a:bodyPr lIns="91439" tIns="45719" rIns="91439" bIns="45719" anchor="t">
            <a:noAutofit/>
          </a:bodyPr>
          <a:lstStyle/>
          <a:p>
            <a:endParaRPr/>
          </a:p>
        </p:txBody>
      </p:sp>
      <p:sp>
        <p:nvSpPr>
          <p:cNvPr id="86"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Cita">
    <p:spTree>
      <p:nvGrpSpPr>
        <p:cNvPr id="1" name=""/>
        <p:cNvGrpSpPr/>
        <p:nvPr/>
      </p:nvGrpSpPr>
      <p:grpSpPr>
        <a:xfrm>
          <a:off x="0" y="0"/>
          <a:ext cx="0" cy="0"/>
          <a:chOff x="0" y="0"/>
          <a:chExt cx="0" cy="0"/>
        </a:xfrm>
      </p:grpSpPr>
      <p:sp>
        <p:nvSpPr>
          <p:cNvPr id="93" name="– Juan Pérez"/>
          <p:cNvSpPr txBox="1">
            <a:spLocks noGrp="1"/>
          </p:cNvSpPr>
          <p:nvPr>
            <p:ph type="body" sz="quarter" idx="13"/>
          </p:nvPr>
        </p:nvSpPr>
        <p:spPr>
          <a:xfrm>
            <a:off x="4833937" y="9963546"/>
            <a:ext cx="14716126" cy="676175"/>
          </a:xfrm>
          <a:prstGeom prst="rect">
            <a:avLst/>
          </a:prstGeom>
        </p:spPr>
        <p:txBody>
          <a:bodyPr anchor="t">
            <a:spAutoFit/>
          </a:bodyPr>
          <a:lstStyle>
            <a:lvl1pPr marL="0" indent="0" algn="ctr">
              <a:spcBef>
                <a:spcPts val="0"/>
              </a:spcBef>
              <a:buSzTx/>
              <a:buNone/>
              <a:defRPr sz="3600" i="1"/>
            </a:lvl1pPr>
          </a:lstStyle>
          <a:p>
            <a:r>
              <a:t>– Juan Pérez</a:t>
            </a:r>
          </a:p>
        </p:txBody>
      </p:sp>
      <p:sp>
        <p:nvSpPr>
          <p:cNvPr id="94" name="“Escribe una cita aquí”"/>
          <p:cNvSpPr txBox="1">
            <a:spLocks noGrp="1"/>
          </p:cNvSpPr>
          <p:nvPr>
            <p:ph type="body" sz="quarter" idx="14"/>
          </p:nvPr>
        </p:nvSpPr>
        <p:spPr>
          <a:xfrm>
            <a:off x="4833937" y="7035456"/>
            <a:ext cx="14716126" cy="936520"/>
          </a:xfrm>
          <a:prstGeom prst="rect">
            <a:avLst/>
          </a:prstGeom>
        </p:spPr>
        <p:txBody>
          <a:bodyPr>
            <a:spAutoFit/>
          </a:bodyPr>
          <a:lstStyle>
            <a:lvl1pPr marL="0" indent="0" algn="ctr">
              <a:spcBef>
                <a:spcPts val="0"/>
              </a:spcBef>
              <a:buSzTx/>
              <a:buNone/>
              <a:defRPr sz="5200">
                <a:latin typeface="+mn-lt"/>
                <a:ea typeface="+mn-ea"/>
                <a:cs typeface="+mn-cs"/>
                <a:sym typeface="Helvetica Neue Medium"/>
              </a:defRPr>
            </a:lvl1pPr>
          </a:lstStyle>
          <a:p>
            <a:r>
              <a:t>“Escribe una cita aquí” </a:t>
            </a:r>
          </a:p>
        </p:txBody>
      </p:sp>
      <p:sp>
        <p:nvSpPr>
          <p:cNvPr id="95"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02" name="Imagen"/>
          <p:cNvSpPr>
            <a:spLocks noGrp="1"/>
          </p:cNvSpPr>
          <p:nvPr>
            <p:ph type="pic" idx="13"/>
          </p:nvPr>
        </p:nvSpPr>
        <p:spPr>
          <a:xfrm>
            <a:off x="3048000" y="1016000"/>
            <a:ext cx="18288000" cy="13716000"/>
          </a:xfrm>
          <a:prstGeom prst="rect">
            <a:avLst/>
          </a:prstGeom>
        </p:spPr>
        <p:txBody>
          <a:bodyPr lIns="91439" tIns="45719" rIns="91439" bIns="45719" anchor="t">
            <a:noAutofit/>
          </a:bodyPr>
          <a:lstStyle/>
          <a:p>
            <a:endParaRPr/>
          </a:p>
        </p:txBody>
      </p:sp>
      <p:sp>
        <p:nvSpPr>
          <p:cNvPr id="103"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En blanco">
    <p:spTree>
      <p:nvGrpSpPr>
        <p:cNvPr id="1" name=""/>
        <p:cNvGrpSpPr/>
        <p:nvPr/>
      </p:nvGrpSpPr>
      <p:grpSpPr>
        <a:xfrm>
          <a:off x="0" y="0"/>
          <a:ext cx="0" cy="0"/>
          <a:chOff x="0" y="0"/>
          <a:chExt cx="0" cy="0"/>
        </a:xfrm>
      </p:grpSpPr>
      <p:sp>
        <p:nvSpPr>
          <p:cNvPr id="110"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Nivel de texto 1…"/>
          <p:cNvSpPr txBox="1">
            <a:spLocks noGrp="1"/>
          </p:cNvSpPr>
          <p:nvPr>
            <p:ph type="body" idx="1"/>
          </p:nvPr>
        </p:nvSpPr>
        <p:spPr>
          <a:xfrm>
            <a:off x="4387453" y="2801937"/>
            <a:ext cx="15609094" cy="1014412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Nivel de texto 1</a:t>
            </a:r>
          </a:p>
          <a:p>
            <a:pPr lvl="1"/>
            <a:r>
              <a:t>Nivel de texto 2</a:t>
            </a:r>
          </a:p>
          <a:p>
            <a:pPr lvl="2"/>
            <a:r>
              <a:t>Nivel de texto 3</a:t>
            </a:r>
          </a:p>
          <a:p>
            <a:pPr lvl="3"/>
            <a:r>
              <a:t>Nivel de texto 4</a:t>
            </a:r>
          </a:p>
          <a:p>
            <a:pPr lvl="4"/>
            <a:r>
              <a:t>Nivel de texto 5</a:t>
            </a:r>
          </a:p>
        </p:txBody>
      </p:sp>
      <p:sp>
        <p:nvSpPr>
          <p:cNvPr id="3" name="Texto del título"/>
          <p:cNvSpPr txBox="1">
            <a:spLocks noGrp="1"/>
          </p:cNvSpPr>
          <p:nvPr>
            <p:ph type="title"/>
          </p:nvPr>
        </p:nvSpPr>
        <p:spPr>
          <a:xfrm>
            <a:off x="4387453" y="1373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Texto del título</a:t>
            </a:r>
          </a:p>
        </p:txBody>
      </p:sp>
      <p:sp>
        <p:nvSpPr>
          <p:cNvPr id="4" name="Número de diapositiva"/>
          <p:cNvSpPr txBox="1">
            <a:spLocks noGrp="1"/>
          </p:cNvSpPr>
          <p:nvPr>
            <p:ph type="sldNum" sz="quarter" idx="2"/>
          </p:nvPr>
        </p:nvSpPr>
        <p:spPr>
          <a:xfrm>
            <a:off x="11939981" y="14089062"/>
            <a:ext cx="494513" cy="502335"/>
          </a:xfrm>
          <a:prstGeom prst="rect">
            <a:avLst/>
          </a:prstGeom>
          <a:ln w="12700">
            <a:miter lim="400000"/>
          </a:ln>
        </p:spPr>
        <p:txBody>
          <a:bodyPr wrap="none" lIns="71437" tIns="71437" rIns="71437" bIns="71437">
            <a:spAutoFit/>
          </a:bodyPr>
          <a:lstStyle>
            <a:lvl1pPr>
              <a:defRPr sz="2400" b="0">
                <a:latin typeface="Helvetica Neue Light"/>
                <a:ea typeface="Helvetica Neue Light"/>
                <a:cs typeface="Helvetica Neue Light"/>
                <a:sym typeface="Helvetica Neue Light"/>
              </a:defRPr>
            </a:lvl1pPr>
          </a:lstStyle>
          <a:p>
            <a:fld id="{86CB4B4D-7CA3-9044-876B-883B54F8677D}" type="slidenum">
              <a:t>‹Nº›</a:t>
            </a:fld>
            <a:endParaRPr/>
          </a:p>
        </p:txBody>
      </p:sp>
    </p:spTree>
  </p:cSld>
  <p:clrMap bg1="dk1" tx1="lt1" bg2="dk2" tx2="lt2" accent1="accent1" accent2="accent2" accent3="accent3" accent4="accent4" accent5="accent5" accent6="accent6" hlink="hlink" folHlink="folHlink"/>
  <p:sldLayoutIdLst>
    <p:sldLayoutId id="2147483649"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Lst>
  <p:transition spd="med"/>
  <p:txStyles>
    <p:titleStyle>
      <a:lvl1pPr marL="0" marR="0" indent="0" algn="ctr" defTabSz="943239" rtl="0" latinLnBrk="0">
        <a:lnSpc>
          <a:spcPct val="100000"/>
        </a:lnSpc>
        <a:spcBef>
          <a:spcPts val="0"/>
        </a:spcBef>
        <a:spcAft>
          <a:spcPts val="0"/>
        </a:spcAft>
        <a:buClrTx/>
        <a:buSzTx/>
        <a:buFontTx/>
        <a:buNone/>
        <a:tabLst/>
        <a:defRPr sz="12800" b="0" i="0" u="none" strike="noStrike" cap="none" spc="0" baseline="0">
          <a:ln>
            <a:noFill/>
          </a:ln>
          <a:solidFill>
            <a:srgbClr val="FFFFFF"/>
          </a:solidFill>
          <a:uFillTx/>
          <a:latin typeface="+mn-lt"/>
          <a:ea typeface="+mn-ea"/>
          <a:cs typeface="+mn-cs"/>
          <a:sym typeface="Helvetica Neue Medium"/>
        </a:defRPr>
      </a:lvl1pPr>
      <a:lvl2pPr marL="0" marR="0" indent="0" algn="ctr" defTabSz="943239" rtl="0" latinLnBrk="0">
        <a:lnSpc>
          <a:spcPct val="100000"/>
        </a:lnSpc>
        <a:spcBef>
          <a:spcPts val="0"/>
        </a:spcBef>
        <a:spcAft>
          <a:spcPts val="0"/>
        </a:spcAft>
        <a:buClrTx/>
        <a:buSzTx/>
        <a:buFontTx/>
        <a:buNone/>
        <a:tabLst/>
        <a:defRPr sz="12800" b="0" i="0" u="none" strike="noStrike" cap="none" spc="0" baseline="0">
          <a:ln>
            <a:noFill/>
          </a:ln>
          <a:solidFill>
            <a:srgbClr val="FFFFFF"/>
          </a:solidFill>
          <a:uFillTx/>
          <a:latin typeface="+mn-lt"/>
          <a:ea typeface="+mn-ea"/>
          <a:cs typeface="+mn-cs"/>
          <a:sym typeface="Helvetica Neue Medium"/>
        </a:defRPr>
      </a:lvl2pPr>
      <a:lvl3pPr marL="0" marR="0" indent="0" algn="ctr" defTabSz="943239" rtl="0" latinLnBrk="0">
        <a:lnSpc>
          <a:spcPct val="100000"/>
        </a:lnSpc>
        <a:spcBef>
          <a:spcPts val="0"/>
        </a:spcBef>
        <a:spcAft>
          <a:spcPts val="0"/>
        </a:spcAft>
        <a:buClrTx/>
        <a:buSzTx/>
        <a:buFontTx/>
        <a:buNone/>
        <a:tabLst/>
        <a:defRPr sz="12800" b="0" i="0" u="none" strike="noStrike" cap="none" spc="0" baseline="0">
          <a:ln>
            <a:noFill/>
          </a:ln>
          <a:solidFill>
            <a:srgbClr val="FFFFFF"/>
          </a:solidFill>
          <a:uFillTx/>
          <a:latin typeface="+mn-lt"/>
          <a:ea typeface="+mn-ea"/>
          <a:cs typeface="+mn-cs"/>
          <a:sym typeface="Helvetica Neue Medium"/>
        </a:defRPr>
      </a:lvl3pPr>
      <a:lvl4pPr marL="0" marR="0" indent="0" algn="ctr" defTabSz="943239" rtl="0" latinLnBrk="0">
        <a:lnSpc>
          <a:spcPct val="100000"/>
        </a:lnSpc>
        <a:spcBef>
          <a:spcPts val="0"/>
        </a:spcBef>
        <a:spcAft>
          <a:spcPts val="0"/>
        </a:spcAft>
        <a:buClrTx/>
        <a:buSzTx/>
        <a:buFontTx/>
        <a:buNone/>
        <a:tabLst/>
        <a:defRPr sz="12800" b="0" i="0" u="none" strike="noStrike" cap="none" spc="0" baseline="0">
          <a:ln>
            <a:noFill/>
          </a:ln>
          <a:solidFill>
            <a:srgbClr val="FFFFFF"/>
          </a:solidFill>
          <a:uFillTx/>
          <a:latin typeface="+mn-lt"/>
          <a:ea typeface="+mn-ea"/>
          <a:cs typeface="+mn-cs"/>
          <a:sym typeface="Helvetica Neue Medium"/>
        </a:defRPr>
      </a:lvl4pPr>
      <a:lvl5pPr marL="0" marR="0" indent="0" algn="ctr" defTabSz="943239" rtl="0" latinLnBrk="0">
        <a:lnSpc>
          <a:spcPct val="100000"/>
        </a:lnSpc>
        <a:spcBef>
          <a:spcPts val="0"/>
        </a:spcBef>
        <a:spcAft>
          <a:spcPts val="0"/>
        </a:spcAft>
        <a:buClrTx/>
        <a:buSzTx/>
        <a:buFontTx/>
        <a:buNone/>
        <a:tabLst/>
        <a:defRPr sz="12800" b="0" i="0" u="none" strike="noStrike" cap="none" spc="0" baseline="0">
          <a:ln>
            <a:noFill/>
          </a:ln>
          <a:solidFill>
            <a:srgbClr val="FFFFFF"/>
          </a:solidFill>
          <a:uFillTx/>
          <a:latin typeface="+mn-lt"/>
          <a:ea typeface="+mn-ea"/>
          <a:cs typeface="+mn-cs"/>
          <a:sym typeface="Helvetica Neue Medium"/>
        </a:defRPr>
      </a:lvl5pPr>
      <a:lvl6pPr marL="0" marR="0" indent="0" algn="ctr" defTabSz="943239" rtl="0" latinLnBrk="0">
        <a:lnSpc>
          <a:spcPct val="100000"/>
        </a:lnSpc>
        <a:spcBef>
          <a:spcPts val="0"/>
        </a:spcBef>
        <a:spcAft>
          <a:spcPts val="0"/>
        </a:spcAft>
        <a:buClrTx/>
        <a:buSzTx/>
        <a:buFontTx/>
        <a:buNone/>
        <a:tabLst/>
        <a:defRPr sz="12800" b="0" i="0" u="none" strike="noStrike" cap="none" spc="0" baseline="0">
          <a:ln>
            <a:noFill/>
          </a:ln>
          <a:solidFill>
            <a:srgbClr val="FFFFFF"/>
          </a:solidFill>
          <a:uFillTx/>
          <a:latin typeface="+mn-lt"/>
          <a:ea typeface="+mn-ea"/>
          <a:cs typeface="+mn-cs"/>
          <a:sym typeface="Helvetica Neue Medium"/>
        </a:defRPr>
      </a:lvl6pPr>
      <a:lvl7pPr marL="0" marR="0" indent="0" algn="ctr" defTabSz="943239" rtl="0" latinLnBrk="0">
        <a:lnSpc>
          <a:spcPct val="100000"/>
        </a:lnSpc>
        <a:spcBef>
          <a:spcPts val="0"/>
        </a:spcBef>
        <a:spcAft>
          <a:spcPts val="0"/>
        </a:spcAft>
        <a:buClrTx/>
        <a:buSzTx/>
        <a:buFontTx/>
        <a:buNone/>
        <a:tabLst/>
        <a:defRPr sz="12800" b="0" i="0" u="none" strike="noStrike" cap="none" spc="0" baseline="0">
          <a:ln>
            <a:noFill/>
          </a:ln>
          <a:solidFill>
            <a:srgbClr val="FFFFFF"/>
          </a:solidFill>
          <a:uFillTx/>
          <a:latin typeface="+mn-lt"/>
          <a:ea typeface="+mn-ea"/>
          <a:cs typeface="+mn-cs"/>
          <a:sym typeface="Helvetica Neue Medium"/>
        </a:defRPr>
      </a:lvl7pPr>
      <a:lvl8pPr marL="0" marR="0" indent="0" algn="ctr" defTabSz="943239" rtl="0" latinLnBrk="0">
        <a:lnSpc>
          <a:spcPct val="100000"/>
        </a:lnSpc>
        <a:spcBef>
          <a:spcPts val="0"/>
        </a:spcBef>
        <a:spcAft>
          <a:spcPts val="0"/>
        </a:spcAft>
        <a:buClrTx/>
        <a:buSzTx/>
        <a:buFontTx/>
        <a:buNone/>
        <a:tabLst/>
        <a:defRPr sz="12800" b="0" i="0" u="none" strike="noStrike" cap="none" spc="0" baseline="0">
          <a:ln>
            <a:noFill/>
          </a:ln>
          <a:solidFill>
            <a:srgbClr val="FFFFFF"/>
          </a:solidFill>
          <a:uFillTx/>
          <a:latin typeface="+mn-lt"/>
          <a:ea typeface="+mn-ea"/>
          <a:cs typeface="+mn-cs"/>
          <a:sym typeface="Helvetica Neue Medium"/>
        </a:defRPr>
      </a:lvl8pPr>
      <a:lvl9pPr marL="0" marR="0" indent="0" algn="ctr" defTabSz="943239" rtl="0" latinLnBrk="0">
        <a:lnSpc>
          <a:spcPct val="100000"/>
        </a:lnSpc>
        <a:spcBef>
          <a:spcPts val="0"/>
        </a:spcBef>
        <a:spcAft>
          <a:spcPts val="0"/>
        </a:spcAft>
        <a:buClrTx/>
        <a:buSzTx/>
        <a:buFontTx/>
        <a:buNone/>
        <a:tabLst/>
        <a:defRPr sz="12800" b="0" i="0" u="none" strike="noStrike" cap="none" spc="0" baseline="0">
          <a:ln>
            <a:noFill/>
          </a:ln>
          <a:solidFill>
            <a:srgbClr val="FFFFFF"/>
          </a:solidFill>
          <a:uFillTx/>
          <a:latin typeface="+mn-lt"/>
          <a:ea typeface="+mn-ea"/>
          <a:cs typeface="+mn-cs"/>
          <a:sym typeface="Helvetica Neue Medium"/>
        </a:defRPr>
      </a:lvl9pPr>
    </p:titleStyle>
    <p:bodyStyle>
      <a:lvl1pPr marL="694531" marR="0" indent="-694531" algn="l" defTabSz="943239" rtl="0" latinLnBrk="0">
        <a:lnSpc>
          <a:spcPct val="100000"/>
        </a:lnSpc>
        <a:spcBef>
          <a:spcPts val="6700"/>
        </a:spcBef>
        <a:spcAft>
          <a:spcPts val="0"/>
        </a:spcAft>
        <a:buClrTx/>
        <a:buSzPct val="145000"/>
        <a:buFontTx/>
        <a:buChar char="•"/>
        <a:tabLst/>
        <a:defRPr sz="5000" b="0" i="0" u="none" strike="noStrike" cap="none" spc="0" baseline="0">
          <a:ln>
            <a:noFill/>
          </a:ln>
          <a:solidFill>
            <a:srgbClr val="FFFFFF"/>
          </a:solidFill>
          <a:uFillTx/>
          <a:latin typeface="Helvetica Neue"/>
          <a:ea typeface="Helvetica Neue"/>
          <a:cs typeface="Helvetica Neue"/>
          <a:sym typeface="Helvetica Neue"/>
        </a:defRPr>
      </a:lvl1pPr>
      <a:lvl2pPr marL="1139031" marR="0" indent="-694531" algn="l" defTabSz="943239" rtl="0" latinLnBrk="0">
        <a:lnSpc>
          <a:spcPct val="100000"/>
        </a:lnSpc>
        <a:spcBef>
          <a:spcPts val="6700"/>
        </a:spcBef>
        <a:spcAft>
          <a:spcPts val="0"/>
        </a:spcAft>
        <a:buClrTx/>
        <a:buSzPct val="145000"/>
        <a:buFontTx/>
        <a:buChar char="•"/>
        <a:tabLst/>
        <a:defRPr sz="5000" b="0" i="0" u="none" strike="noStrike" cap="none" spc="0" baseline="0">
          <a:ln>
            <a:noFill/>
          </a:ln>
          <a:solidFill>
            <a:srgbClr val="FFFFFF"/>
          </a:solidFill>
          <a:uFillTx/>
          <a:latin typeface="Helvetica Neue"/>
          <a:ea typeface="Helvetica Neue"/>
          <a:cs typeface="Helvetica Neue"/>
          <a:sym typeface="Helvetica Neue"/>
        </a:defRPr>
      </a:lvl2pPr>
      <a:lvl3pPr marL="1583531" marR="0" indent="-694531" algn="l" defTabSz="943239" rtl="0" latinLnBrk="0">
        <a:lnSpc>
          <a:spcPct val="100000"/>
        </a:lnSpc>
        <a:spcBef>
          <a:spcPts val="6700"/>
        </a:spcBef>
        <a:spcAft>
          <a:spcPts val="0"/>
        </a:spcAft>
        <a:buClrTx/>
        <a:buSzPct val="145000"/>
        <a:buFontTx/>
        <a:buChar char="•"/>
        <a:tabLst/>
        <a:defRPr sz="5000" b="0" i="0" u="none" strike="noStrike" cap="none" spc="0" baseline="0">
          <a:ln>
            <a:noFill/>
          </a:ln>
          <a:solidFill>
            <a:srgbClr val="FFFFFF"/>
          </a:solidFill>
          <a:uFillTx/>
          <a:latin typeface="Helvetica Neue"/>
          <a:ea typeface="Helvetica Neue"/>
          <a:cs typeface="Helvetica Neue"/>
          <a:sym typeface="Helvetica Neue"/>
        </a:defRPr>
      </a:lvl3pPr>
      <a:lvl4pPr marL="2028031" marR="0" indent="-694531" algn="l" defTabSz="943239" rtl="0" latinLnBrk="0">
        <a:lnSpc>
          <a:spcPct val="100000"/>
        </a:lnSpc>
        <a:spcBef>
          <a:spcPts val="6700"/>
        </a:spcBef>
        <a:spcAft>
          <a:spcPts val="0"/>
        </a:spcAft>
        <a:buClrTx/>
        <a:buSzPct val="145000"/>
        <a:buFontTx/>
        <a:buChar char="•"/>
        <a:tabLst/>
        <a:defRPr sz="5000" b="0" i="0" u="none" strike="noStrike" cap="none" spc="0" baseline="0">
          <a:ln>
            <a:noFill/>
          </a:ln>
          <a:solidFill>
            <a:srgbClr val="FFFFFF"/>
          </a:solidFill>
          <a:uFillTx/>
          <a:latin typeface="Helvetica Neue"/>
          <a:ea typeface="Helvetica Neue"/>
          <a:cs typeface="Helvetica Neue"/>
          <a:sym typeface="Helvetica Neue"/>
        </a:defRPr>
      </a:lvl4pPr>
      <a:lvl5pPr marL="2472531" marR="0" indent="-694531" algn="l" defTabSz="943239" rtl="0" latinLnBrk="0">
        <a:lnSpc>
          <a:spcPct val="100000"/>
        </a:lnSpc>
        <a:spcBef>
          <a:spcPts val="6700"/>
        </a:spcBef>
        <a:spcAft>
          <a:spcPts val="0"/>
        </a:spcAft>
        <a:buClrTx/>
        <a:buSzPct val="145000"/>
        <a:buFontTx/>
        <a:buChar char="•"/>
        <a:tabLst/>
        <a:defRPr sz="5000" b="0" i="0" u="none" strike="noStrike" cap="none" spc="0" baseline="0">
          <a:ln>
            <a:noFill/>
          </a:ln>
          <a:solidFill>
            <a:srgbClr val="FFFFFF"/>
          </a:solidFill>
          <a:uFillTx/>
          <a:latin typeface="Helvetica Neue"/>
          <a:ea typeface="Helvetica Neue"/>
          <a:cs typeface="Helvetica Neue"/>
          <a:sym typeface="Helvetica Neue"/>
        </a:defRPr>
      </a:lvl5pPr>
      <a:lvl6pPr marL="2917031" marR="0" indent="-694531" algn="l" defTabSz="943239" rtl="0" latinLnBrk="0">
        <a:lnSpc>
          <a:spcPct val="100000"/>
        </a:lnSpc>
        <a:spcBef>
          <a:spcPts val="6700"/>
        </a:spcBef>
        <a:spcAft>
          <a:spcPts val="0"/>
        </a:spcAft>
        <a:buClrTx/>
        <a:buSzPct val="145000"/>
        <a:buFontTx/>
        <a:buChar char="•"/>
        <a:tabLst/>
        <a:defRPr sz="5000" b="0" i="0" u="none" strike="noStrike" cap="none" spc="0" baseline="0">
          <a:ln>
            <a:noFill/>
          </a:ln>
          <a:solidFill>
            <a:srgbClr val="FFFFFF"/>
          </a:solidFill>
          <a:uFillTx/>
          <a:latin typeface="Helvetica Neue"/>
          <a:ea typeface="Helvetica Neue"/>
          <a:cs typeface="Helvetica Neue"/>
          <a:sym typeface="Helvetica Neue"/>
        </a:defRPr>
      </a:lvl6pPr>
      <a:lvl7pPr marL="3361531" marR="0" indent="-694531" algn="l" defTabSz="943239" rtl="0" latinLnBrk="0">
        <a:lnSpc>
          <a:spcPct val="100000"/>
        </a:lnSpc>
        <a:spcBef>
          <a:spcPts val="6700"/>
        </a:spcBef>
        <a:spcAft>
          <a:spcPts val="0"/>
        </a:spcAft>
        <a:buClrTx/>
        <a:buSzPct val="145000"/>
        <a:buFontTx/>
        <a:buChar char="•"/>
        <a:tabLst/>
        <a:defRPr sz="5000" b="0" i="0" u="none" strike="noStrike" cap="none" spc="0" baseline="0">
          <a:ln>
            <a:noFill/>
          </a:ln>
          <a:solidFill>
            <a:srgbClr val="FFFFFF"/>
          </a:solidFill>
          <a:uFillTx/>
          <a:latin typeface="Helvetica Neue"/>
          <a:ea typeface="Helvetica Neue"/>
          <a:cs typeface="Helvetica Neue"/>
          <a:sym typeface="Helvetica Neue"/>
        </a:defRPr>
      </a:lvl7pPr>
      <a:lvl8pPr marL="3806031" marR="0" indent="-694531" algn="l" defTabSz="943239" rtl="0" latinLnBrk="0">
        <a:lnSpc>
          <a:spcPct val="100000"/>
        </a:lnSpc>
        <a:spcBef>
          <a:spcPts val="6700"/>
        </a:spcBef>
        <a:spcAft>
          <a:spcPts val="0"/>
        </a:spcAft>
        <a:buClrTx/>
        <a:buSzPct val="145000"/>
        <a:buFontTx/>
        <a:buChar char="•"/>
        <a:tabLst/>
        <a:defRPr sz="5000" b="0" i="0" u="none" strike="noStrike" cap="none" spc="0" baseline="0">
          <a:ln>
            <a:noFill/>
          </a:ln>
          <a:solidFill>
            <a:srgbClr val="FFFFFF"/>
          </a:solidFill>
          <a:uFillTx/>
          <a:latin typeface="Helvetica Neue"/>
          <a:ea typeface="Helvetica Neue"/>
          <a:cs typeface="Helvetica Neue"/>
          <a:sym typeface="Helvetica Neue"/>
        </a:defRPr>
      </a:lvl8pPr>
      <a:lvl9pPr marL="4250531" marR="0" indent="-694531" algn="l" defTabSz="943239" rtl="0" latinLnBrk="0">
        <a:lnSpc>
          <a:spcPct val="100000"/>
        </a:lnSpc>
        <a:spcBef>
          <a:spcPts val="6700"/>
        </a:spcBef>
        <a:spcAft>
          <a:spcPts val="0"/>
        </a:spcAft>
        <a:buClrTx/>
        <a:buSzPct val="145000"/>
        <a:buFontTx/>
        <a:buChar char="•"/>
        <a:tabLst/>
        <a:defRPr sz="5000" b="0" i="0" u="none" strike="noStrike" cap="none" spc="0" baseline="0">
          <a:ln>
            <a:noFill/>
          </a:ln>
          <a:solidFill>
            <a:srgbClr val="FFFFFF"/>
          </a:solidFill>
          <a:uFillTx/>
          <a:latin typeface="Helvetica Neue"/>
          <a:ea typeface="Helvetica Neue"/>
          <a:cs typeface="Helvetica Neue"/>
          <a:sym typeface="Helvetica Neue"/>
        </a:defRPr>
      </a:lvl9pPr>
    </p:bodyStyle>
    <p:otherStyle>
      <a:lvl1pPr marL="0" marR="0" indent="0" algn="ctr" defTabSz="943239"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943239"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943239"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943239"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943239"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943239"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943239"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943239"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943239"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www.uipath.com/es/rpa/automatizacion-robotica-de-procesos" TargetMode="External"/><Relationship Id="rId5" Type="http://schemas.microsoft.com/office/2007/relationships/hdphoto" Target="../media/hdphoto3.wdp"/><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18" Type="http://schemas.openxmlformats.org/officeDocument/2006/relationships/image" Target="../media/image32.png"/><Relationship Id="rId3" Type="http://schemas.openxmlformats.org/officeDocument/2006/relationships/image" Target="../media/image1.png"/><Relationship Id="rId21" Type="http://schemas.openxmlformats.org/officeDocument/2006/relationships/image" Target="../media/image35.png"/><Relationship Id="rId7" Type="http://schemas.openxmlformats.org/officeDocument/2006/relationships/image" Target="../media/image21.png"/><Relationship Id="rId12" Type="http://schemas.openxmlformats.org/officeDocument/2006/relationships/image" Target="../media/image26.png"/><Relationship Id="rId17" Type="http://schemas.openxmlformats.org/officeDocument/2006/relationships/image" Target="../media/image31.png"/><Relationship Id="rId2" Type="http://schemas.openxmlformats.org/officeDocument/2006/relationships/notesSlide" Target="../notesSlides/notesSlide5.xml"/><Relationship Id="rId16" Type="http://schemas.openxmlformats.org/officeDocument/2006/relationships/image" Target="../media/image30.png"/><Relationship Id="rId20" Type="http://schemas.openxmlformats.org/officeDocument/2006/relationships/image" Target="../media/image34.png"/><Relationship Id="rId1" Type="http://schemas.openxmlformats.org/officeDocument/2006/relationships/slideLayout" Target="../slideLayouts/slideLayout1.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23" Type="http://schemas.openxmlformats.org/officeDocument/2006/relationships/hyperlink" Target="https://www.comparasoftware.com/rpa" TargetMode="External"/><Relationship Id="rId10" Type="http://schemas.openxmlformats.org/officeDocument/2006/relationships/image" Target="../media/image24.png"/><Relationship Id="rId19" Type="http://schemas.openxmlformats.org/officeDocument/2006/relationships/image" Target="../media/image33.png"/><Relationship Id="rId4" Type="http://schemas.openxmlformats.org/officeDocument/2006/relationships/image" Target="../media/image18.png"/><Relationship Id="rId9" Type="http://schemas.openxmlformats.org/officeDocument/2006/relationships/image" Target="../media/image23.png"/><Relationship Id="rId14" Type="http://schemas.openxmlformats.org/officeDocument/2006/relationships/image" Target="../media/image28.png"/><Relationship Id="rId22" Type="http://schemas.openxmlformats.org/officeDocument/2006/relationships/image" Target="../media/image36.png"/></Relationships>
</file>

<file path=ppt/slides/_rels/slide23.xml.rels><?xml version="1.0" encoding="UTF-8" standalone="yes"?>
<Relationships xmlns="http://schemas.openxmlformats.org/package/2006/relationships"><Relationship Id="rId3" Type="http://schemas.openxmlformats.org/officeDocument/2006/relationships/hyperlink" Target="https://www.hiberus.com/crecemos-contigo/que-es-uipath-plataforma-rpa/"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1.jpeg"/><Relationship Id="rId7" Type="http://schemas.openxmlformats.org/officeDocument/2006/relationships/image" Target="../media/image45.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jpeg"/></Relationships>
</file>

<file path=ppt/slides/_rels/slide2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2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9.png"/></Relationships>
</file>

<file path=ppt/slides/_rels/slide29.xml.rels><?xml version="1.0" encoding="UTF-8" standalone="yes"?>
<Relationships xmlns="http://schemas.openxmlformats.org/package/2006/relationships"><Relationship Id="rId3" Type="http://schemas.openxmlformats.org/officeDocument/2006/relationships/image" Target="../media/image50.png"/><Relationship Id="rId7" Type="http://schemas.openxmlformats.org/officeDocument/2006/relationships/image" Target="../media/image54.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57.jpeg"/><Relationship Id="rId4" Type="http://schemas.openxmlformats.org/officeDocument/2006/relationships/image" Target="../media/image56.jpeg"/></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6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hyperlink" Target="https://es.wikipedia.org/wiki/Procesamiento_de_lenguajes_naturales"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4.jpg"/></Relationships>
</file>

<file path=ppt/slides/_rels/slide39.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66.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21408360" cy="302308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endParaRPr dirty="0"/>
          </a:p>
        </p:txBody>
      </p:sp>
      <p:sp>
        <p:nvSpPr>
          <p:cNvPr id="4" name="CuadroTexto 3">
            <a:extLst>
              <a:ext uri="{FF2B5EF4-FFF2-40B4-BE49-F238E27FC236}">
                <a16:creationId xmlns:a16="http://schemas.microsoft.com/office/drawing/2014/main" id="{63445C05-BBB5-4DAB-A876-2CFD02B732F5}"/>
              </a:ext>
            </a:extLst>
          </p:cNvPr>
          <p:cNvSpPr txBox="1"/>
          <p:nvPr/>
        </p:nvSpPr>
        <p:spPr>
          <a:xfrm>
            <a:off x="1158240" y="6166477"/>
            <a:ext cx="22067519" cy="62382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defTabSz="943239" rtl="0" fontAlgn="auto" latinLnBrk="0" hangingPunct="0">
              <a:lnSpc>
                <a:spcPct val="100000"/>
              </a:lnSpc>
              <a:spcBef>
                <a:spcPts val="0"/>
              </a:spcBef>
              <a:spcAft>
                <a:spcPts val="0"/>
              </a:spcAft>
              <a:buClrTx/>
              <a:buSzTx/>
              <a:buFontTx/>
              <a:buNone/>
              <a:tabLst/>
            </a:pPr>
            <a:r>
              <a:rPr lang="es-MX" sz="6000" b="0" i="0" dirty="0">
                <a:solidFill>
                  <a:srgbClr val="252423"/>
                </a:solidFill>
                <a:effectLst/>
                <a:latin typeface="Calibri" panose="020F0502020204030204" pitchFamily="34" charset="0"/>
              </a:rPr>
              <a:t>Andrés Felipe Aguirre García</a:t>
            </a:r>
          </a:p>
          <a:p>
            <a:pPr marL="0" marR="0" indent="0" defTabSz="943239" rtl="0" fontAlgn="auto" latinLnBrk="0" hangingPunct="0">
              <a:lnSpc>
                <a:spcPct val="100000"/>
              </a:lnSpc>
              <a:spcBef>
                <a:spcPts val="0"/>
              </a:spcBef>
              <a:spcAft>
                <a:spcPts val="0"/>
              </a:spcAft>
              <a:buClrTx/>
              <a:buSzTx/>
              <a:buFontTx/>
              <a:buNone/>
              <a:tabLst/>
            </a:pPr>
            <a:r>
              <a:rPr lang="es-MX" sz="6000" b="0" dirty="0">
                <a:solidFill>
                  <a:srgbClr val="252423"/>
                </a:solidFill>
                <a:latin typeface="Calibri" panose="020F0502020204030204" pitchFamily="34" charset="0"/>
              </a:rPr>
              <a:t>Angelberto Delgado Correa</a:t>
            </a:r>
          </a:p>
          <a:p>
            <a:pPr marL="0" marR="0" indent="0" defTabSz="943239" rtl="0" fontAlgn="auto" latinLnBrk="0" hangingPunct="0">
              <a:lnSpc>
                <a:spcPct val="100000"/>
              </a:lnSpc>
              <a:spcBef>
                <a:spcPts val="0"/>
              </a:spcBef>
              <a:spcAft>
                <a:spcPts val="0"/>
              </a:spcAft>
              <a:buClrTx/>
              <a:buSzTx/>
              <a:buFontTx/>
              <a:buNone/>
              <a:tabLst/>
            </a:pPr>
            <a:r>
              <a:rPr lang="es-MX" sz="6000" b="0" i="0" dirty="0">
                <a:solidFill>
                  <a:srgbClr val="252423"/>
                </a:solidFill>
                <a:effectLst/>
                <a:latin typeface="Calibri" panose="020F0502020204030204" pitchFamily="34" charset="0"/>
              </a:rPr>
              <a:t>José Wilson Marín  </a:t>
            </a:r>
          </a:p>
          <a:p>
            <a:pPr marL="0" marR="0" indent="0" defTabSz="943239" rtl="0" fontAlgn="auto" latinLnBrk="0" hangingPunct="0">
              <a:lnSpc>
                <a:spcPct val="100000"/>
              </a:lnSpc>
              <a:spcBef>
                <a:spcPts val="0"/>
              </a:spcBef>
              <a:spcAft>
                <a:spcPts val="0"/>
              </a:spcAft>
              <a:buClrTx/>
              <a:buSzTx/>
              <a:buFontTx/>
              <a:buNone/>
              <a:tabLst/>
            </a:pPr>
            <a:r>
              <a:rPr lang="es-MX" sz="6000" b="0" dirty="0">
                <a:solidFill>
                  <a:srgbClr val="252423"/>
                </a:solidFill>
                <a:latin typeface="Calibri" panose="020F0502020204030204" pitchFamily="34" charset="0"/>
              </a:rPr>
              <a:t>Yesenia Restrepo </a:t>
            </a:r>
            <a:r>
              <a:rPr lang="es-MX" sz="6000" b="0" dirty="0" err="1">
                <a:solidFill>
                  <a:srgbClr val="252423"/>
                </a:solidFill>
                <a:latin typeface="Calibri" panose="020F0502020204030204" pitchFamily="34" charset="0"/>
              </a:rPr>
              <a:t>Chaustre</a:t>
            </a:r>
            <a:r>
              <a:rPr lang="es-MX" sz="6000" b="0" dirty="0">
                <a:solidFill>
                  <a:srgbClr val="252423"/>
                </a:solidFill>
                <a:latin typeface="Calibri" panose="020F0502020204030204" pitchFamily="34" charset="0"/>
              </a:rPr>
              <a:t> </a:t>
            </a:r>
          </a:p>
          <a:p>
            <a:pPr marL="0" marR="0" indent="0" defTabSz="943239" rtl="0" fontAlgn="auto" latinLnBrk="0" hangingPunct="0">
              <a:lnSpc>
                <a:spcPct val="100000"/>
              </a:lnSpc>
              <a:spcBef>
                <a:spcPts val="0"/>
              </a:spcBef>
              <a:spcAft>
                <a:spcPts val="0"/>
              </a:spcAft>
              <a:buClrTx/>
              <a:buSzTx/>
              <a:buFontTx/>
              <a:buNone/>
              <a:tabLst/>
            </a:pPr>
            <a:r>
              <a:rPr lang="es-MX" sz="6000" b="0" dirty="0">
                <a:solidFill>
                  <a:srgbClr val="252423"/>
                </a:solidFill>
                <a:latin typeface="Calibri" panose="020F0502020204030204" pitchFamily="34" charset="0"/>
              </a:rPr>
              <a:t>Wilber Alvarez Alvarez</a:t>
            </a:r>
          </a:p>
          <a:p>
            <a:pPr marL="0" marR="0" indent="0" algn="l" defTabSz="943239" rtl="0" fontAlgn="auto" latinLnBrk="0" hangingPunct="0">
              <a:lnSpc>
                <a:spcPct val="100000"/>
              </a:lnSpc>
              <a:spcBef>
                <a:spcPts val="0"/>
              </a:spcBef>
              <a:spcAft>
                <a:spcPts val="0"/>
              </a:spcAft>
              <a:buClrTx/>
              <a:buSzTx/>
              <a:buFontTx/>
              <a:buNone/>
              <a:tabLst/>
            </a:pPr>
            <a:endParaRPr lang="es-MX" sz="4800" b="0" i="0" dirty="0">
              <a:solidFill>
                <a:srgbClr val="252423"/>
              </a:solidFill>
              <a:effectLst/>
              <a:latin typeface="Calibri" panose="020F0502020204030204" pitchFamily="34" charset="0"/>
            </a:endParaRPr>
          </a:p>
          <a:p>
            <a:pPr marL="0" marR="0" indent="0" algn="l" defTabSz="943239" rtl="0" fontAlgn="auto" latinLnBrk="0" hangingPunct="0">
              <a:lnSpc>
                <a:spcPct val="100000"/>
              </a:lnSpc>
              <a:spcBef>
                <a:spcPts val="0"/>
              </a:spcBef>
              <a:spcAft>
                <a:spcPts val="0"/>
              </a:spcAft>
              <a:buClrTx/>
              <a:buSzTx/>
              <a:buFontTx/>
              <a:buNone/>
              <a:tabLst/>
            </a:pPr>
            <a:endParaRPr kumimoji="0" lang="es-CO" sz="48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sp>
        <p:nvSpPr>
          <p:cNvPr id="8" name="CuadroTexto 7">
            <a:extLst>
              <a:ext uri="{FF2B5EF4-FFF2-40B4-BE49-F238E27FC236}">
                <a16:creationId xmlns:a16="http://schemas.microsoft.com/office/drawing/2014/main" id="{E7AEE1F5-DD10-41FB-B452-6E2AA1FFDF41}"/>
              </a:ext>
            </a:extLst>
          </p:cNvPr>
          <p:cNvSpPr txBox="1"/>
          <p:nvPr/>
        </p:nvSpPr>
        <p:spPr>
          <a:xfrm>
            <a:off x="1767840" y="789282"/>
            <a:ext cx="19872960" cy="19389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MX" sz="6000" dirty="0"/>
              <a:t>Grupo 2</a:t>
            </a:r>
          </a:p>
          <a:p>
            <a:r>
              <a:rPr lang="es-MX" sz="6000" dirty="0"/>
              <a:t>Integrantes </a:t>
            </a:r>
            <a:endParaRPr lang="es-CO" sz="6000"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9886919"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TECNOLOGIA </a:t>
            </a:r>
            <a:r>
              <a:rPr dirty="0"/>
              <a:t> </a:t>
            </a:r>
          </a:p>
        </p:txBody>
      </p:sp>
      <p:sp>
        <p:nvSpPr>
          <p:cNvPr id="5" name="CuadroTexto 4">
            <a:extLst>
              <a:ext uri="{FF2B5EF4-FFF2-40B4-BE49-F238E27FC236}">
                <a16:creationId xmlns:a16="http://schemas.microsoft.com/office/drawing/2014/main" id="{62558A46-48AC-4825-829E-9AEC2D829896}"/>
              </a:ext>
            </a:extLst>
          </p:cNvPr>
          <p:cNvSpPr txBox="1"/>
          <p:nvPr/>
        </p:nvSpPr>
        <p:spPr>
          <a:xfrm>
            <a:off x="13106400" y="3756466"/>
            <a:ext cx="12192000" cy="11308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07000"/>
              </a:lnSpc>
              <a:spcAft>
                <a:spcPts val="800"/>
              </a:spcAft>
            </a:pPr>
            <a:r>
              <a:rPr lang="es-CO" sz="66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COMO FUNCIONA EL IOT</a:t>
            </a:r>
            <a:endParaRPr lang="es-CO" sz="6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n 5" descr="IOT">
            <a:extLst>
              <a:ext uri="{FF2B5EF4-FFF2-40B4-BE49-F238E27FC236}">
                <a16:creationId xmlns:a16="http://schemas.microsoft.com/office/drawing/2014/main" id="{A28C9B32-FBEB-4C92-AD3C-94979A5BB36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32440" y="3756466"/>
            <a:ext cx="12569160" cy="10995854"/>
          </a:xfrm>
          <a:prstGeom prst="rect">
            <a:avLst/>
          </a:prstGeom>
          <a:noFill/>
          <a:ln>
            <a:noFill/>
          </a:ln>
        </p:spPr>
      </p:pic>
      <p:sp>
        <p:nvSpPr>
          <p:cNvPr id="3" name="CuadroTexto 2">
            <a:extLst>
              <a:ext uri="{FF2B5EF4-FFF2-40B4-BE49-F238E27FC236}">
                <a16:creationId xmlns:a16="http://schemas.microsoft.com/office/drawing/2014/main" id="{82788CD6-8D12-4BEE-9781-9DA82734290D}"/>
              </a:ext>
            </a:extLst>
          </p:cNvPr>
          <p:cNvSpPr txBox="1"/>
          <p:nvPr/>
        </p:nvSpPr>
        <p:spPr>
          <a:xfrm>
            <a:off x="13106400" y="5734046"/>
            <a:ext cx="10820400" cy="96237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943239" rtl="0" fontAlgn="auto" latinLnBrk="0" hangingPunct="0">
              <a:lnSpc>
                <a:spcPct val="100000"/>
              </a:lnSpc>
              <a:spcBef>
                <a:spcPts val="0"/>
              </a:spcBef>
              <a:spcAft>
                <a:spcPts val="0"/>
              </a:spcAft>
              <a:buClrTx/>
              <a:buSzTx/>
              <a:buFontTx/>
              <a:buNone/>
              <a:tabLst/>
            </a:pPr>
            <a:r>
              <a:rPr kumimoji="0" lang="es-ES" sz="4400" b="1" i="0" u="none" strike="noStrike" cap="none" spc="0" normalizeH="0" baseline="0" dirty="0">
                <a:ln>
                  <a:noFill/>
                </a:ln>
                <a:solidFill>
                  <a:schemeClr val="bg1"/>
                </a:solidFill>
                <a:effectLst/>
                <a:uFillTx/>
                <a:latin typeface="Helvetica Neue"/>
                <a:ea typeface="Helvetica Neue"/>
                <a:cs typeface="Helvetica Neue"/>
                <a:sym typeface="Helvetica Neue"/>
              </a:rPr>
              <a:t>•	Microprocesadores o 	microcontroladores que procesan 	datos</a:t>
            </a:r>
          </a:p>
          <a:p>
            <a:pPr marL="0" marR="0" indent="0" algn="l" defTabSz="943239" rtl="0" fontAlgn="auto" latinLnBrk="0" hangingPunct="0">
              <a:lnSpc>
                <a:spcPct val="100000"/>
              </a:lnSpc>
              <a:spcBef>
                <a:spcPts val="0"/>
              </a:spcBef>
              <a:spcAft>
                <a:spcPts val="0"/>
              </a:spcAft>
              <a:buClrTx/>
              <a:buSzTx/>
              <a:buFontTx/>
              <a:buNone/>
              <a:tabLst/>
            </a:pPr>
            <a:r>
              <a:rPr kumimoji="0" lang="es-ES" sz="4400" b="1" i="0" u="none" strike="noStrike" cap="none" spc="0" normalizeH="0" baseline="0" dirty="0">
                <a:ln>
                  <a:noFill/>
                </a:ln>
                <a:solidFill>
                  <a:schemeClr val="bg1"/>
                </a:solidFill>
                <a:effectLst/>
                <a:uFillTx/>
                <a:latin typeface="Helvetica Neue"/>
                <a:ea typeface="Helvetica Neue"/>
                <a:cs typeface="Helvetica Neue"/>
                <a:sym typeface="Helvetica Neue"/>
              </a:rPr>
              <a:t>•	Sensores que transmiten 	información (generan Data)</a:t>
            </a:r>
          </a:p>
          <a:p>
            <a:pPr marL="0" marR="0" indent="0" algn="l" defTabSz="943239" rtl="0" fontAlgn="auto" latinLnBrk="0" hangingPunct="0">
              <a:lnSpc>
                <a:spcPct val="100000"/>
              </a:lnSpc>
              <a:spcBef>
                <a:spcPts val="0"/>
              </a:spcBef>
              <a:spcAft>
                <a:spcPts val="0"/>
              </a:spcAft>
              <a:buClrTx/>
              <a:buSzTx/>
              <a:buFontTx/>
              <a:buNone/>
              <a:tabLst/>
            </a:pPr>
            <a:r>
              <a:rPr kumimoji="0" lang="es-ES" sz="4400" b="1" i="0" u="none" strike="noStrike" cap="none" spc="0" normalizeH="0" baseline="0" dirty="0">
                <a:ln>
                  <a:noFill/>
                </a:ln>
                <a:solidFill>
                  <a:schemeClr val="bg1"/>
                </a:solidFill>
                <a:effectLst/>
                <a:uFillTx/>
                <a:latin typeface="Helvetica Neue"/>
                <a:ea typeface="Helvetica Neue"/>
                <a:cs typeface="Helvetica Neue"/>
                <a:sym typeface="Helvetica Neue"/>
              </a:rPr>
              <a:t>•	Controles que aportan información 	y hacen parte de la Data</a:t>
            </a:r>
          </a:p>
          <a:p>
            <a:pPr marL="0" marR="0" indent="0" algn="l" defTabSz="943239" rtl="0" fontAlgn="auto" latinLnBrk="0" hangingPunct="0">
              <a:lnSpc>
                <a:spcPct val="100000"/>
              </a:lnSpc>
              <a:spcBef>
                <a:spcPts val="0"/>
              </a:spcBef>
              <a:spcAft>
                <a:spcPts val="0"/>
              </a:spcAft>
              <a:buClrTx/>
              <a:buSzTx/>
              <a:buFontTx/>
              <a:buNone/>
              <a:tabLst/>
            </a:pPr>
            <a:r>
              <a:rPr kumimoji="0" lang="es-ES" sz="4400" b="1" i="0" u="none" strike="noStrike" cap="none" spc="0" normalizeH="0" baseline="0" dirty="0">
                <a:ln>
                  <a:noFill/>
                </a:ln>
                <a:solidFill>
                  <a:schemeClr val="bg1"/>
                </a:solidFill>
                <a:effectLst/>
                <a:uFillTx/>
                <a:latin typeface="Helvetica Neue"/>
                <a:ea typeface="Helvetica Neue"/>
                <a:cs typeface="Helvetica Neue"/>
                <a:sym typeface="Helvetica Neue"/>
              </a:rPr>
              <a:t>•	La red que transmite los datos 	obtenidos</a:t>
            </a:r>
          </a:p>
          <a:p>
            <a:pPr marL="0" marR="0" indent="0" algn="l" defTabSz="943239" rtl="0" fontAlgn="auto" latinLnBrk="0" hangingPunct="0">
              <a:lnSpc>
                <a:spcPct val="100000"/>
              </a:lnSpc>
              <a:spcBef>
                <a:spcPts val="0"/>
              </a:spcBef>
              <a:spcAft>
                <a:spcPts val="0"/>
              </a:spcAft>
              <a:buClrTx/>
              <a:buSzTx/>
              <a:buFontTx/>
              <a:buNone/>
              <a:tabLst/>
            </a:pPr>
            <a:r>
              <a:rPr kumimoji="0" lang="es-ES" sz="4400" b="1" i="0" u="none" strike="noStrike" cap="none" spc="0" normalizeH="0" baseline="0" dirty="0">
                <a:ln>
                  <a:noFill/>
                </a:ln>
                <a:solidFill>
                  <a:schemeClr val="bg1"/>
                </a:solidFill>
                <a:effectLst/>
                <a:uFillTx/>
                <a:latin typeface="Helvetica Neue"/>
                <a:ea typeface="Helvetica Neue"/>
                <a:cs typeface="Helvetica Neue"/>
                <a:sym typeface="Helvetica Neue"/>
              </a:rPr>
              <a:t>•	Pantallas para mostrar la 	información de los dispositivos</a:t>
            </a:r>
          </a:p>
          <a:p>
            <a:pPr marL="0" marR="0" indent="0" algn="l" defTabSz="943239" rtl="0" fontAlgn="auto" latinLnBrk="0" hangingPunct="0">
              <a:lnSpc>
                <a:spcPct val="100000"/>
              </a:lnSpc>
              <a:spcBef>
                <a:spcPts val="0"/>
              </a:spcBef>
              <a:spcAft>
                <a:spcPts val="0"/>
              </a:spcAft>
              <a:buClrTx/>
              <a:buSzTx/>
              <a:buFontTx/>
              <a:buNone/>
              <a:tabLst/>
            </a:pPr>
            <a:r>
              <a:rPr kumimoji="0" lang="es-ES" sz="4400" b="1" i="0" u="none" strike="noStrike" cap="none" spc="0" normalizeH="0" baseline="0" dirty="0">
                <a:ln>
                  <a:noFill/>
                </a:ln>
                <a:solidFill>
                  <a:schemeClr val="bg1"/>
                </a:solidFill>
                <a:effectLst/>
                <a:uFillTx/>
                <a:latin typeface="Helvetica Neue"/>
                <a:ea typeface="Helvetica Neue"/>
                <a:cs typeface="Helvetica Neue"/>
                <a:sym typeface="Helvetica Neue"/>
              </a:rPr>
              <a:t>•	Software que se usa para e 	procesamiento de los datos</a:t>
            </a:r>
          </a:p>
          <a:p>
            <a:pPr marL="0" marR="0" indent="0" algn="l" defTabSz="943239" rtl="0" fontAlgn="auto" latinLnBrk="0" hangingPunct="0">
              <a:lnSpc>
                <a:spcPct val="100000"/>
              </a:lnSpc>
              <a:spcBef>
                <a:spcPts val="0"/>
              </a:spcBef>
              <a:spcAft>
                <a:spcPts val="0"/>
              </a:spcAft>
              <a:buClrTx/>
              <a:buSzTx/>
              <a:buFontTx/>
              <a:buNone/>
              <a:tabLst/>
            </a:pPr>
            <a:endParaRPr kumimoji="0" lang="es-CO" sz="44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184594602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7326599"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TECNOLOGIA</a:t>
            </a:r>
            <a:r>
              <a:rPr dirty="0"/>
              <a:t> </a:t>
            </a:r>
          </a:p>
        </p:txBody>
      </p:sp>
      <p:sp>
        <p:nvSpPr>
          <p:cNvPr id="5" name="CuadroTexto 4">
            <a:extLst>
              <a:ext uri="{FF2B5EF4-FFF2-40B4-BE49-F238E27FC236}">
                <a16:creationId xmlns:a16="http://schemas.microsoft.com/office/drawing/2014/main" id="{F12AC214-9AB0-4903-B57D-B65D73EF34CC}"/>
              </a:ext>
            </a:extLst>
          </p:cNvPr>
          <p:cNvSpPr txBox="1"/>
          <p:nvPr/>
        </p:nvSpPr>
        <p:spPr>
          <a:xfrm>
            <a:off x="8839200" y="3232832"/>
            <a:ext cx="12192000" cy="11308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07000"/>
              </a:lnSpc>
              <a:spcAft>
                <a:spcPts val="800"/>
              </a:spcAft>
            </a:pPr>
            <a:r>
              <a:rPr lang="es-CO" sz="66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MODELO DEL IOT</a:t>
            </a:r>
            <a:endParaRPr lang="es-CO" sz="6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n 5">
            <a:extLst>
              <a:ext uri="{FF2B5EF4-FFF2-40B4-BE49-F238E27FC236}">
                <a16:creationId xmlns:a16="http://schemas.microsoft.com/office/drawing/2014/main" id="{6CE1DC90-4A38-4F14-A1B3-176EB0F75C8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946908" y="5281612"/>
            <a:ext cx="20181571" cy="10202228"/>
          </a:xfrm>
          <a:prstGeom prst="rect">
            <a:avLst/>
          </a:prstGeom>
          <a:noFill/>
          <a:ln>
            <a:noFill/>
          </a:ln>
        </p:spPr>
      </p:pic>
    </p:spTree>
    <p:extLst>
      <p:ext uri="{BB962C8B-B14F-4D97-AF65-F5344CB8AC3E}">
        <p14:creationId xmlns:p14="http://schemas.microsoft.com/office/powerpoint/2010/main" val="282443575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9764999"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LAS PERSONAS</a:t>
            </a:r>
            <a:r>
              <a:rPr dirty="0"/>
              <a:t> </a:t>
            </a:r>
          </a:p>
        </p:txBody>
      </p:sp>
      <p:sp>
        <p:nvSpPr>
          <p:cNvPr id="5" name="CuadroTexto 4">
            <a:extLst>
              <a:ext uri="{FF2B5EF4-FFF2-40B4-BE49-F238E27FC236}">
                <a16:creationId xmlns:a16="http://schemas.microsoft.com/office/drawing/2014/main" id="{77C9DD88-1905-4912-9785-3CFC9C843A1C}"/>
              </a:ext>
            </a:extLst>
          </p:cNvPr>
          <p:cNvSpPr txBox="1"/>
          <p:nvPr/>
        </p:nvSpPr>
        <p:spPr>
          <a:xfrm>
            <a:off x="11003280" y="4929781"/>
            <a:ext cx="12801600" cy="9083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07000"/>
              </a:lnSpc>
              <a:spcAft>
                <a:spcPts val="800"/>
              </a:spcAft>
            </a:pP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 transformación digital obligará a las personas a cambiar de trabajo en los próximos años. 375 millones de personas no podrán volverse a emplear sino se empiezan a preparar para los trabajos del futuro (</a:t>
            </a:r>
            <a:r>
              <a:rPr lang="es-CO"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Mackensey</a:t>
            </a: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Global </a:t>
            </a:r>
            <a:r>
              <a:rPr lang="es-CO"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Institute</a:t>
            </a: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en colaboración con Oxford </a:t>
            </a:r>
            <a:r>
              <a:rPr lang="es-CO"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University</a:t>
            </a: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y el Banco Mundial)</a:t>
            </a:r>
          </a:p>
          <a:p>
            <a:pPr algn="just">
              <a:lnSpc>
                <a:spcPct val="107000"/>
              </a:lnSpc>
              <a:spcAft>
                <a:spcPts val="800"/>
              </a:spcAft>
            </a:pPr>
            <a:r>
              <a:rPr lang="es-CO"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APARECE EL CONCEPTO DE CULTURA DIGITAL</a:t>
            </a: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Se relaciona con las costumbres, conocimientos, formas de ser, de pensar, de relacionarse por medios digitales.</a:t>
            </a:r>
          </a:p>
          <a:p>
            <a:pPr algn="just">
              <a:lnSpc>
                <a:spcPct val="107000"/>
              </a:lnSpc>
              <a:spcAft>
                <a:spcPts val="800"/>
              </a:spcAft>
            </a:pP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Realidades:</a:t>
            </a:r>
          </a:p>
          <a:p>
            <a:pPr algn="just">
              <a:lnSpc>
                <a:spcPct val="107000"/>
              </a:lnSpc>
              <a:spcAft>
                <a:spcPts val="800"/>
              </a:spcAft>
            </a:pP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 Personas multitarea (el reto mantener la atención)</a:t>
            </a:r>
          </a:p>
          <a:p>
            <a:pPr algn="just">
              <a:lnSpc>
                <a:spcPct val="107000"/>
              </a:lnSpc>
              <a:spcAft>
                <a:spcPts val="800"/>
              </a:spcAft>
            </a:pP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 Actitud para aprender</a:t>
            </a:r>
          </a:p>
          <a:p>
            <a:pPr algn="just">
              <a:lnSpc>
                <a:spcPct val="107000"/>
              </a:lnSpc>
              <a:spcAft>
                <a:spcPts val="800"/>
              </a:spcAft>
            </a:pP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 Personas Autodidactas</a:t>
            </a:r>
          </a:p>
          <a:p>
            <a:pPr algn="just">
              <a:lnSpc>
                <a:spcPct val="107000"/>
              </a:lnSpc>
              <a:spcAft>
                <a:spcPts val="800"/>
              </a:spcAft>
            </a:pPr>
            <a:r>
              <a:rPr lang="es-CO"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 Miedo a ser sustituidos</a:t>
            </a:r>
          </a:p>
        </p:txBody>
      </p:sp>
      <p:pic>
        <p:nvPicPr>
          <p:cNvPr id="2050" name="Picture 2" descr="IoT">
            <a:extLst>
              <a:ext uri="{FF2B5EF4-FFF2-40B4-BE49-F238E27FC236}">
                <a16:creationId xmlns:a16="http://schemas.microsoft.com/office/drawing/2014/main" id="{C7D1813A-2370-4615-96E5-4187A4F374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360" y="4929781"/>
            <a:ext cx="9184876" cy="95177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055135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1025268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LAS PERSONAS</a:t>
            </a:r>
            <a:r>
              <a:rPr dirty="0"/>
              <a:t> </a:t>
            </a:r>
          </a:p>
        </p:txBody>
      </p:sp>
      <p:sp>
        <p:nvSpPr>
          <p:cNvPr id="5" name="CuadroTexto 4">
            <a:extLst>
              <a:ext uri="{FF2B5EF4-FFF2-40B4-BE49-F238E27FC236}">
                <a16:creationId xmlns:a16="http://schemas.microsoft.com/office/drawing/2014/main" id="{B59C3110-338F-4342-9312-43B33F693078}"/>
              </a:ext>
            </a:extLst>
          </p:cNvPr>
          <p:cNvSpPr txBox="1"/>
          <p:nvPr/>
        </p:nvSpPr>
        <p:spPr>
          <a:xfrm>
            <a:off x="746760" y="3210743"/>
            <a:ext cx="22890480" cy="46297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07000"/>
              </a:lnSpc>
              <a:spcAft>
                <a:spcPts val="800"/>
              </a:spcAft>
            </a:pPr>
            <a:r>
              <a:rPr lang="es-CO" sz="66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CONCEPTO DE COMPETENCIAS DIGITALES</a:t>
            </a:r>
            <a:endParaRPr lang="es-CO" sz="6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CAPACIDAD (aptitud) para desarrollar algo: resultado. Mezcla de:</a:t>
            </a:r>
          </a:p>
          <a:p>
            <a:pPr algn="just">
              <a:lnSpc>
                <a:spcPct val="107000"/>
              </a:lnSpc>
              <a:spcAft>
                <a:spcPts val="800"/>
              </a:spcAft>
            </a:pPr>
            <a:endParaRPr lang="es-CO"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Conocimientos.</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Experiencia – (habilidades y Destrezas)</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Comportamientos (Actitudes)</a:t>
            </a:r>
          </a:p>
        </p:txBody>
      </p:sp>
      <p:pic>
        <p:nvPicPr>
          <p:cNvPr id="6" name="Imagen 5">
            <a:extLst>
              <a:ext uri="{FF2B5EF4-FFF2-40B4-BE49-F238E27FC236}">
                <a16:creationId xmlns:a16="http://schemas.microsoft.com/office/drawing/2014/main" id="{E1E8AB9C-1B41-45A5-BC85-CC1DCE99736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9601200" y="5068407"/>
            <a:ext cx="14279880" cy="10298360"/>
          </a:xfrm>
          <a:prstGeom prst="rect">
            <a:avLst/>
          </a:prstGeom>
          <a:noFill/>
          <a:ln>
            <a:noFill/>
          </a:ln>
        </p:spPr>
      </p:pic>
      <p:sp>
        <p:nvSpPr>
          <p:cNvPr id="8" name="CuadroTexto 7">
            <a:extLst>
              <a:ext uri="{FF2B5EF4-FFF2-40B4-BE49-F238E27FC236}">
                <a16:creationId xmlns:a16="http://schemas.microsoft.com/office/drawing/2014/main" id="{0189F667-0061-4FEB-AAB0-F4862A686C12}"/>
              </a:ext>
            </a:extLst>
          </p:cNvPr>
          <p:cNvSpPr txBox="1"/>
          <p:nvPr/>
        </p:nvSpPr>
        <p:spPr>
          <a:xfrm>
            <a:off x="716280" y="8383797"/>
            <a:ext cx="8397240" cy="66677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07000"/>
              </a:lnSpc>
              <a:spcAft>
                <a:spcPts val="800"/>
              </a:spcAft>
            </a:pPr>
            <a:r>
              <a:rPr lang="es-CO" sz="4000" b="1" i="1"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REALIDADES DE LA TRANSFORMACIÓN DIGITAL (TD)</a:t>
            </a:r>
            <a:endParaRPr lang="es-CO" sz="4000" i="1"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CO" sz="36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Puede tardar un tiempo importante, </a:t>
            </a:r>
            <a:r>
              <a:rPr lang="es-CO" dirty="0">
                <a:solidFill>
                  <a:srgbClr val="002060"/>
                </a:solidFill>
                <a:latin typeface="Calibri" panose="020F0502020204030204" pitchFamily="34" charset="0"/>
                <a:ea typeface="Calibri" panose="020F0502020204030204" pitchFamily="34" charset="0"/>
                <a:cs typeface="Times New Roman" panose="02020603050405020304" pitchFamily="18" charset="0"/>
              </a:rPr>
              <a:t> 	</a:t>
            </a:r>
            <a:r>
              <a:rPr lang="es-CO" sz="36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incluso años (no exagerar, el cambio 	es ahora)</a:t>
            </a:r>
          </a:p>
          <a:p>
            <a:pPr algn="just">
              <a:lnSpc>
                <a:spcPct val="107000"/>
              </a:lnSpc>
              <a:spcAft>
                <a:spcPts val="800"/>
              </a:spcAft>
            </a:pPr>
            <a:r>
              <a:rPr lang="es-CO" sz="36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La TD afecta las personas (cliente 	interno o externo) de ellos depende la 	sostenibilidad empresarial</a:t>
            </a:r>
          </a:p>
          <a:p>
            <a:pPr algn="just">
              <a:lnSpc>
                <a:spcPct val="107000"/>
              </a:lnSpc>
              <a:spcAft>
                <a:spcPts val="800"/>
              </a:spcAft>
            </a:pPr>
            <a:r>
              <a:rPr lang="es-CO" sz="36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Poner al cliente en el centro</a:t>
            </a:r>
          </a:p>
          <a:p>
            <a:pPr algn="just">
              <a:lnSpc>
                <a:spcPct val="107000"/>
              </a:lnSpc>
              <a:spcAft>
                <a:spcPts val="800"/>
              </a:spcAft>
            </a:pPr>
            <a:r>
              <a:rPr lang="es-CO" sz="36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Empresa alineada al mercado</a:t>
            </a:r>
          </a:p>
        </p:txBody>
      </p:sp>
      <p:sp>
        <p:nvSpPr>
          <p:cNvPr id="4" name="CuadroTexto 3">
            <a:extLst>
              <a:ext uri="{FF2B5EF4-FFF2-40B4-BE49-F238E27FC236}">
                <a16:creationId xmlns:a16="http://schemas.microsoft.com/office/drawing/2014/main" id="{8AF08396-CABA-4772-A19C-BC05CF66E423}"/>
              </a:ext>
            </a:extLst>
          </p:cNvPr>
          <p:cNvSpPr txBox="1"/>
          <p:nvPr/>
        </p:nvSpPr>
        <p:spPr>
          <a:xfrm>
            <a:off x="10119360" y="15208251"/>
            <a:ext cx="13761720" cy="6982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r" defTabSz="943239" rtl="0" fontAlgn="auto" latinLnBrk="0" hangingPunct="0">
              <a:lnSpc>
                <a:spcPct val="100000"/>
              </a:lnSpc>
              <a:spcBef>
                <a:spcPts val="0"/>
              </a:spcBef>
              <a:spcAft>
                <a:spcPts val="0"/>
              </a:spcAft>
              <a:buClrTx/>
              <a:buSzTx/>
              <a:buFontTx/>
              <a:buNone/>
              <a:tabLst/>
            </a:pPr>
            <a:r>
              <a:rPr kumimoji="0" lang="es-ES" sz="1000" b="1" i="0" u="none" strike="noStrike" cap="none" spc="0" normalizeH="0" baseline="0" dirty="0">
                <a:ln>
                  <a:noFill/>
                </a:ln>
                <a:solidFill>
                  <a:srgbClr val="00B0F0"/>
                </a:solidFill>
                <a:effectLst/>
                <a:uFillTx/>
                <a:latin typeface="Helvetica Neue"/>
                <a:ea typeface="Helvetica Neue"/>
                <a:cs typeface="Helvetica Neue"/>
                <a:sym typeface="Helvetica Neue"/>
              </a:rPr>
              <a:t> </a:t>
            </a:r>
          </a:p>
          <a:p>
            <a:pPr marL="0" marR="0" indent="0" algn="r" defTabSz="943239" rtl="0" fontAlgn="auto" latinLnBrk="0" hangingPunct="0">
              <a:lnSpc>
                <a:spcPct val="100000"/>
              </a:lnSpc>
              <a:spcBef>
                <a:spcPts val="0"/>
              </a:spcBef>
              <a:spcAft>
                <a:spcPts val="0"/>
              </a:spcAft>
              <a:buClrTx/>
              <a:buSzTx/>
              <a:buFontTx/>
              <a:buNone/>
              <a:tabLst/>
            </a:pPr>
            <a:r>
              <a:rPr kumimoji="0" lang="es-ES" sz="1600" b="1" i="0" u="none" strike="noStrike" cap="none" spc="0" normalizeH="0" baseline="0" dirty="0">
                <a:ln>
                  <a:noFill/>
                </a:ln>
                <a:solidFill>
                  <a:srgbClr val="00B0F0"/>
                </a:solidFill>
                <a:effectLst/>
                <a:uFillTx/>
                <a:latin typeface="Helvetica Neue"/>
                <a:ea typeface="Helvetica Neue"/>
                <a:cs typeface="Helvetica Neue"/>
                <a:sym typeface="Helvetica Neue"/>
              </a:rPr>
              <a:t>Tomado de material de apoyo, módulo 1. La Cuarta Revolución Industrial vista desde el </a:t>
            </a:r>
            <a:r>
              <a:rPr kumimoji="0" lang="es-ES" sz="1600" b="1" i="0" u="none" strike="noStrike" cap="none" spc="0" normalizeH="0" baseline="0" dirty="0" err="1">
                <a:ln>
                  <a:noFill/>
                </a:ln>
                <a:solidFill>
                  <a:srgbClr val="00B0F0"/>
                </a:solidFill>
                <a:effectLst/>
                <a:uFillTx/>
                <a:latin typeface="Helvetica Neue"/>
                <a:ea typeface="Helvetica Neue"/>
                <a:cs typeface="Helvetica Neue"/>
                <a:sym typeface="Helvetica Neue"/>
              </a:rPr>
              <a:t>IoT</a:t>
            </a:r>
            <a:r>
              <a:rPr kumimoji="0" lang="es-ES" sz="1600" b="1" i="0" u="none" strike="noStrike" cap="none" spc="0" normalizeH="0" baseline="0" dirty="0">
                <a:ln>
                  <a:noFill/>
                </a:ln>
                <a:solidFill>
                  <a:srgbClr val="00B0F0"/>
                </a:solidFill>
                <a:effectLst/>
                <a:uFillTx/>
                <a:latin typeface="Helvetica Neue"/>
                <a:ea typeface="Helvetica Neue"/>
                <a:cs typeface="Helvetica Neue"/>
                <a:sym typeface="Helvetica Neue"/>
              </a:rPr>
              <a:t>, </a:t>
            </a:r>
            <a:r>
              <a:rPr kumimoji="0" lang="es-ES" sz="1600" b="1" i="0" u="none" strike="noStrike" cap="none" spc="0" normalizeH="0" baseline="0" dirty="0" err="1">
                <a:ln>
                  <a:noFill/>
                </a:ln>
                <a:solidFill>
                  <a:srgbClr val="00B0F0"/>
                </a:solidFill>
                <a:effectLst/>
                <a:uFillTx/>
                <a:latin typeface="Helvetica Neue"/>
                <a:ea typeface="Helvetica Neue"/>
                <a:cs typeface="Helvetica Neue"/>
                <a:sym typeface="Helvetica Neue"/>
              </a:rPr>
              <a:t>Eafit</a:t>
            </a:r>
            <a:endParaRPr kumimoji="0" lang="es-ES" sz="1600" b="1" i="0" u="none" strike="noStrike" cap="none" spc="0" normalizeH="0" baseline="0" dirty="0">
              <a:ln>
                <a:noFill/>
              </a:ln>
              <a:solidFill>
                <a:srgbClr val="00B0F0"/>
              </a:solidFill>
              <a:effectLst/>
              <a:uFillTx/>
              <a:latin typeface="Helvetica Neue"/>
              <a:ea typeface="Helvetica Neue"/>
              <a:cs typeface="Helvetica Neue"/>
              <a:sym typeface="Helvetica Neue"/>
            </a:endParaRPr>
          </a:p>
          <a:p>
            <a:pPr marL="0" marR="0" indent="0" algn="r" defTabSz="943239" rtl="0" fontAlgn="auto" latinLnBrk="0" hangingPunct="0">
              <a:lnSpc>
                <a:spcPct val="100000"/>
              </a:lnSpc>
              <a:spcBef>
                <a:spcPts val="0"/>
              </a:spcBef>
              <a:spcAft>
                <a:spcPts val="0"/>
              </a:spcAft>
              <a:buClrTx/>
              <a:buSzTx/>
              <a:buFontTx/>
              <a:buNone/>
              <a:tabLst/>
            </a:pPr>
            <a:endParaRPr kumimoji="0" lang="es-CO" sz="1000" b="1" i="0" u="none" strike="noStrike" cap="none" spc="0" normalizeH="0" baseline="0" dirty="0">
              <a:ln>
                <a:noFill/>
              </a:ln>
              <a:solidFill>
                <a:srgbClr val="00B0F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253466024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AF02F54B-DDD9-4568-922C-C433CAD56627}"/>
              </a:ext>
            </a:extLst>
          </p:cNvPr>
          <p:cNvSpPr txBox="1"/>
          <p:nvPr/>
        </p:nvSpPr>
        <p:spPr>
          <a:xfrm>
            <a:off x="3210988" y="3097243"/>
            <a:ext cx="22082334" cy="120775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07000"/>
              </a:lnSpc>
              <a:spcAft>
                <a:spcPts val="800"/>
              </a:spcAft>
            </a:pPr>
            <a:r>
              <a:rPr lang="es-CO" sz="6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s-CO" sz="66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¿PARA QUÉ LA TRASFORMACIÓN DIGITAL?</a:t>
            </a:r>
          </a:p>
          <a:p>
            <a:pPr algn="just">
              <a:lnSpc>
                <a:spcPct val="107000"/>
              </a:lnSpc>
              <a:spcAft>
                <a:spcPts val="800"/>
              </a:spcAft>
            </a:pPr>
            <a:endPar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Incremento de la productividad en el funcionamiento interno de la empresa</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Mejora de la eficiencia en la prestación de servicios a los clientes</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Gestión corporativa inteligente del conocimiento a partir de la información y los datos</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Empoderar a los empleados a tomar riesgos controlados y recompensarlos por ellos</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Humanizar a la empresa</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Disminuir la fricción en las interacciones con clientes</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Incrementar la velocidad de las transacciones con los clientes</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Reducir costos operativos</a:t>
            </a:r>
          </a:p>
          <a:p>
            <a:pPr algn="just">
              <a:lnSpc>
                <a:spcPct val="107000"/>
              </a:lnSpc>
              <a:spcAft>
                <a:spcPts val="800"/>
              </a:spcAft>
            </a:pPr>
            <a:r>
              <a:rPr lang="es-CO" dirty="0">
                <a:solidFill>
                  <a:schemeClr val="bg1"/>
                </a:solidFill>
                <a:latin typeface="Calibri" panose="020F0502020204030204" pitchFamily="34" charset="0"/>
                <a:cs typeface="Times New Roman" panose="02020603050405020304" pitchFamily="18" charset="0"/>
              </a:rPr>
              <a:t>• Incrementar el grado de lealtad hacia la empresa</a:t>
            </a:r>
          </a:p>
          <a:p>
            <a:pPr algn="just">
              <a:lnSpc>
                <a:spcPct val="107000"/>
              </a:lnSpc>
              <a:spcAft>
                <a:spcPts val="800"/>
              </a:spcAft>
            </a:pPr>
            <a:r>
              <a:rPr lang="es-CO" dirty="0">
                <a:solidFill>
                  <a:schemeClr val="bg1"/>
                </a:solidFill>
                <a:latin typeface="Calibri" panose="020F0502020204030204" pitchFamily="34" charset="0"/>
                <a:cs typeface="Times New Roman" panose="02020603050405020304" pitchFamily="18" charset="0"/>
              </a:rPr>
              <a:t>• Incrementar cuota de mercado</a:t>
            </a:r>
          </a:p>
          <a:p>
            <a:pPr algn="just">
              <a:lnSpc>
                <a:spcPct val="107000"/>
              </a:lnSpc>
              <a:spcAft>
                <a:spcPts val="800"/>
              </a:spcAft>
            </a:pPr>
            <a:r>
              <a:rPr lang="es-CO" dirty="0">
                <a:solidFill>
                  <a:schemeClr val="bg1"/>
                </a:solidFill>
                <a:latin typeface="Calibri" panose="020F0502020204030204" pitchFamily="34" charset="0"/>
                <a:cs typeface="Times New Roman" panose="02020603050405020304" pitchFamily="18" charset="0"/>
              </a:rPr>
              <a:t>• Mejorar la velocidad de adaptación a las nuevas tecnologías como fuente de ventaja</a:t>
            </a:r>
          </a:p>
          <a:p>
            <a:pPr algn="just">
              <a:lnSpc>
                <a:spcPct val="107000"/>
              </a:lnSpc>
              <a:spcAft>
                <a:spcPts val="800"/>
              </a:spcAft>
            </a:pPr>
            <a:r>
              <a:rPr lang="es-CO" dirty="0">
                <a:solidFill>
                  <a:schemeClr val="bg1"/>
                </a:solidFill>
                <a:latin typeface="Calibri" panose="020F0502020204030204" pitchFamily="34" charset="0"/>
                <a:cs typeface="Times New Roman" panose="02020603050405020304" pitchFamily="18" charset="0"/>
              </a:rPr>
              <a:t>Competitiva</a:t>
            </a:r>
          </a:p>
          <a:p>
            <a:pPr algn="just">
              <a:lnSpc>
                <a:spcPct val="107000"/>
              </a:lnSpc>
              <a:spcAft>
                <a:spcPts val="800"/>
              </a:spcAft>
            </a:pPr>
            <a:endPar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ítulo">
            <a:extLst>
              <a:ext uri="{FF2B5EF4-FFF2-40B4-BE49-F238E27FC236}">
                <a16:creationId xmlns:a16="http://schemas.microsoft.com/office/drawing/2014/main" id="{58A99880-25EA-4BEB-B598-9C38673CEB5E}"/>
              </a:ext>
            </a:extLst>
          </p:cNvPr>
          <p:cNvSpPr txBox="1"/>
          <p:nvPr/>
        </p:nvSpPr>
        <p:spPr>
          <a:xfrm>
            <a:off x="232440" y="-114513"/>
            <a:ext cx="10252680"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LAS PERSONAS</a:t>
            </a:r>
            <a:r>
              <a:rPr dirty="0"/>
              <a:t> </a:t>
            </a:r>
          </a:p>
        </p:txBody>
      </p:sp>
    </p:spTree>
    <p:extLst>
      <p:ext uri="{BB962C8B-B14F-4D97-AF65-F5344CB8AC3E}">
        <p14:creationId xmlns:p14="http://schemas.microsoft.com/office/powerpoint/2010/main" val="458518840"/>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159380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77500" lnSpcReduction="20000"/>
          </a:bodyPr>
          <a:lstStyle>
            <a:lvl1pPr marL="38100" marR="38100" indent="12700">
              <a:lnSpc>
                <a:spcPct val="80000"/>
              </a:lnSpc>
              <a:spcBef>
                <a:spcPts val="100"/>
              </a:spcBef>
              <a:defRPr sz="10000">
                <a:latin typeface="Calibri"/>
                <a:ea typeface="Calibri"/>
                <a:cs typeface="Calibri"/>
                <a:sym typeface="Calibri"/>
              </a:defRPr>
            </a:lvl1pPr>
          </a:lstStyle>
          <a:p>
            <a:r>
              <a:rPr lang="es-ES" dirty="0"/>
              <a:t>Tecnologías para modelado y análisis de Procesos</a:t>
            </a:r>
            <a:r>
              <a:rPr dirty="0"/>
              <a:t> </a:t>
            </a:r>
          </a:p>
        </p:txBody>
      </p:sp>
      <p:sp>
        <p:nvSpPr>
          <p:cNvPr id="5" name="CuadroTexto 4">
            <a:extLst>
              <a:ext uri="{FF2B5EF4-FFF2-40B4-BE49-F238E27FC236}">
                <a16:creationId xmlns:a16="http://schemas.microsoft.com/office/drawing/2014/main" id="{52A3BE2E-27A4-4804-AF4F-8B080220E493}"/>
              </a:ext>
            </a:extLst>
          </p:cNvPr>
          <p:cNvSpPr txBox="1"/>
          <p:nvPr/>
        </p:nvSpPr>
        <p:spPr>
          <a:xfrm>
            <a:off x="1634520" y="5057458"/>
            <a:ext cx="8820120" cy="85702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El propósito de la arquitectura empresarial es optimizar en una organización los procesos que apoyan la realización de la estrategia de negocio. El arquitecto empresarial es la persona que comprende las necesidades del negocio, hacia donde se dirige y encuentra la tecnología que satisface esas necesidades.</a:t>
            </a:r>
          </a:p>
          <a:p>
            <a:pPr algn="just">
              <a:lnSpc>
                <a:spcPct val="107000"/>
              </a:lnSpc>
              <a:spcAft>
                <a:spcPts val="800"/>
              </a:spcAft>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Una arquitectura empresarial debe incluir los siguientes elementos: </a:t>
            </a:r>
          </a:p>
          <a:p>
            <a:pPr marL="342900" lvl="0" indent="-342900" algn="just">
              <a:lnSpc>
                <a:spcPct val="107000"/>
              </a:lnSpc>
              <a:buFont typeface="Symbol" panose="05050102010706020507" pitchFamily="18" charset="2"/>
              <a:buChar char=""/>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Mapa de organización.</a:t>
            </a:r>
          </a:p>
          <a:p>
            <a:pPr marL="342900" lvl="0" indent="-342900" algn="just">
              <a:lnSpc>
                <a:spcPct val="107000"/>
              </a:lnSpc>
              <a:buFont typeface="Symbol" panose="05050102010706020507" pitchFamily="18" charset="2"/>
              <a:buChar char=""/>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Mapa de procesos de negocio.</a:t>
            </a:r>
          </a:p>
          <a:p>
            <a:pPr marL="342900" lvl="0" indent="-342900" algn="just">
              <a:lnSpc>
                <a:spcPct val="107000"/>
              </a:lnSpc>
              <a:buFont typeface="Symbol" panose="05050102010706020507" pitchFamily="18" charset="2"/>
              <a:buChar char=""/>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Mapa de sistemas.</a:t>
            </a:r>
          </a:p>
          <a:p>
            <a:pPr marL="342900" lvl="0" indent="-342900" algn="just">
              <a:lnSpc>
                <a:spcPct val="107000"/>
              </a:lnSpc>
              <a:spcAft>
                <a:spcPts val="800"/>
              </a:spcAft>
              <a:buFont typeface="Symbol" panose="05050102010706020507" pitchFamily="18" charset="2"/>
              <a:buChar char=""/>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Mapa de Información.</a:t>
            </a:r>
          </a:p>
        </p:txBody>
      </p:sp>
      <p:pic>
        <p:nvPicPr>
          <p:cNvPr id="6" name="Imagen 5">
            <a:extLst>
              <a:ext uri="{FF2B5EF4-FFF2-40B4-BE49-F238E27FC236}">
                <a16:creationId xmlns:a16="http://schemas.microsoft.com/office/drawing/2014/main" id="{DE96034B-737A-4372-8C06-1D527DBAE68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386820" y="3923606"/>
            <a:ext cx="11593800" cy="7041618"/>
          </a:xfrm>
          <a:prstGeom prst="rect">
            <a:avLst/>
          </a:prstGeom>
          <a:noFill/>
          <a:ln>
            <a:noFill/>
          </a:ln>
        </p:spPr>
      </p:pic>
      <p:sp>
        <p:nvSpPr>
          <p:cNvPr id="8" name="CuadroTexto 7">
            <a:extLst>
              <a:ext uri="{FF2B5EF4-FFF2-40B4-BE49-F238E27FC236}">
                <a16:creationId xmlns:a16="http://schemas.microsoft.com/office/drawing/2014/main" id="{121AC78B-F273-4D9E-B760-2A0ACF26622E}"/>
              </a:ext>
            </a:extLst>
          </p:cNvPr>
          <p:cNvSpPr txBox="1"/>
          <p:nvPr/>
        </p:nvSpPr>
        <p:spPr>
          <a:xfrm>
            <a:off x="11386820" y="10965223"/>
            <a:ext cx="12192000" cy="43181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07000"/>
              </a:lnSpc>
              <a:spcAft>
                <a:spcPts val="800"/>
              </a:spcAft>
            </a:pPr>
            <a:r>
              <a:rPr lang="es-CO" sz="36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¿Porque Arquitectura Empresarial?</a:t>
            </a:r>
            <a:endPar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Ayuda a una organización a realizar su estrategia de negocios</a:t>
            </a:r>
          </a:p>
          <a:p>
            <a:pPr marL="342900" lvl="0" indent="-342900" algn="just">
              <a:lnSpc>
                <a:spcPct val="107000"/>
              </a:lnSpc>
              <a:buFont typeface="Symbol" panose="05050102010706020507" pitchFamily="18" charset="2"/>
              <a:buChar char=""/>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Mas rápido arribo al mercado de las nuevas innovaciones y capacidades</a:t>
            </a:r>
          </a:p>
          <a:p>
            <a:pPr marL="342900" lvl="0" indent="-342900" algn="just">
              <a:lnSpc>
                <a:spcPct val="107000"/>
              </a:lnSpc>
              <a:buFont typeface="Symbol" panose="05050102010706020507" pitchFamily="18" charset="2"/>
              <a:buChar char=""/>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Mas conciencia de los procesos de negocio y la información a través de las unidades de negocio.</a:t>
            </a:r>
          </a:p>
          <a:p>
            <a:pPr marL="342900" lvl="0" indent="-342900" algn="just">
              <a:lnSpc>
                <a:spcPct val="107000"/>
              </a:lnSpc>
              <a:spcAft>
                <a:spcPts val="800"/>
              </a:spcAft>
              <a:buFont typeface="Symbol" panose="05050102010706020507" pitchFamily="18" charset="2"/>
              <a:buChar char=""/>
            </a:pPr>
            <a:r>
              <a:rPr lang="es-CO"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Mas confiabilidad y seguridad, menos riesgo.</a:t>
            </a:r>
          </a:p>
        </p:txBody>
      </p:sp>
    </p:spTree>
    <p:extLst>
      <p:ext uri="{BB962C8B-B14F-4D97-AF65-F5344CB8AC3E}">
        <p14:creationId xmlns:p14="http://schemas.microsoft.com/office/powerpoint/2010/main" val="56219613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Aporte a la solución de problema </a:t>
            </a:r>
            <a:endParaRPr dirty="0"/>
          </a:p>
        </p:txBody>
      </p:sp>
      <p:sp>
        <p:nvSpPr>
          <p:cNvPr id="5" name="CuadroTexto 4">
            <a:extLst>
              <a:ext uri="{FF2B5EF4-FFF2-40B4-BE49-F238E27FC236}">
                <a16:creationId xmlns:a16="http://schemas.microsoft.com/office/drawing/2014/main" id="{52A3BE2E-27A4-4804-AF4F-8B080220E493}"/>
              </a:ext>
            </a:extLst>
          </p:cNvPr>
          <p:cNvSpPr txBox="1"/>
          <p:nvPr/>
        </p:nvSpPr>
        <p:spPr>
          <a:xfrm>
            <a:off x="1634520" y="5057458"/>
            <a:ext cx="21499800" cy="82684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07000"/>
              </a:lnSpc>
              <a:spcAft>
                <a:spcPts val="800"/>
              </a:spcAft>
            </a:pPr>
            <a:r>
              <a:rPr lang="es-CO" sz="48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 aplicación de </a:t>
            </a:r>
            <a:r>
              <a:rPr lang="es-CO" sz="4800" b="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IoT</a:t>
            </a:r>
            <a:r>
              <a:rPr lang="es-CO" sz="48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 la solución </a:t>
            </a:r>
            <a:r>
              <a:rPr lang="es-CO" sz="4800" b="0" dirty="0">
                <a:solidFill>
                  <a:schemeClr val="bg1"/>
                </a:solidFill>
                <a:latin typeface="Calibri" panose="020F0502020204030204" pitchFamily="34" charset="0"/>
                <a:ea typeface="Calibri" panose="020F0502020204030204" pitchFamily="34" charset="0"/>
                <a:cs typeface="Times New Roman" panose="02020603050405020304" pitchFamily="18" charset="0"/>
              </a:rPr>
              <a:t>d</a:t>
            </a:r>
            <a:r>
              <a:rPr lang="es-CO" sz="48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el problema teniendo en cuenta las siguientes necesidades: </a:t>
            </a:r>
          </a:p>
          <a:p>
            <a:pPr algn="just">
              <a:lnSpc>
                <a:spcPct val="107000"/>
              </a:lnSpc>
              <a:spcAft>
                <a:spcPts val="800"/>
              </a:spcAft>
            </a:pPr>
            <a:r>
              <a:rPr lang="es-CO" sz="4800" b="0" dirty="0">
                <a:solidFill>
                  <a:schemeClr val="bg1"/>
                </a:solidFill>
                <a:latin typeface="Calibri" panose="020F0502020204030204" pitchFamily="34" charset="0"/>
                <a:ea typeface="Calibri" panose="020F0502020204030204" pitchFamily="34" charset="0"/>
                <a:cs typeface="Times New Roman" panose="02020603050405020304" pitchFamily="18" charset="0"/>
              </a:rPr>
              <a:t>										</a:t>
            </a:r>
            <a:r>
              <a:rPr lang="es-CO" sz="48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(ERP)</a:t>
            </a:r>
          </a:p>
          <a:p>
            <a:pPr marL="742950" indent="-742950" algn="just">
              <a:lnSpc>
                <a:spcPct val="107000"/>
              </a:lnSpc>
              <a:spcAft>
                <a:spcPts val="800"/>
              </a:spcAft>
              <a:buAutoNum type="arabicPeriod"/>
            </a:pPr>
            <a:r>
              <a:rPr lang="es-CO" sz="4800" b="0" dirty="0">
                <a:solidFill>
                  <a:schemeClr val="bg1"/>
                </a:solidFill>
                <a:latin typeface="Calibri" panose="020F0502020204030204" pitchFamily="34" charset="0"/>
                <a:ea typeface="Calibri" panose="020F0502020204030204" pitchFamily="34" charset="0"/>
                <a:cs typeface="Times New Roman" panose="02020603050405020304" pitchFamily="18" charset="0"/>
              </a:rPr>
              <a:t>Análisis de mantenimiento de los dispositivos que conforman los sistemas eléctricos y mecánicos del elevador de carga, para definir requerimientos de repuestos, trazabilidad en ubicación y disposición final de repuestos, inventarios, proveedores, tiempos de entrega (en caso de importación), duración del mantenimiento y costo de mano de obra. </a:t>
            </a:r>
            <a:endParaRPr lang="es-CO" sz="48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indent="-742950" algn="just">
              <a:lnSpc>
                <a:spcPct val="107000"/>
              </a:lnSpc>
              <a:spcAft>
                <a:spcPts val="800"/>
              </a:spcAft>
              <a:buAutoNum type="arabicPeriod"/>
            </a:pPr>
            <a:r>
              <a:rPr lang="es-CO" sz="4800" b="0" dirty="0">
                <a:solidFill>
                  <a:schemeClr val="bg1"/>
                </a:solidFill>
                <a:latin typeface="Calibri" panose="020F0502020204030204" pitchFamily="34" charset="0"/>
                <a:ea typeface="Calibri" panose="020F0502020204030204" pitchFamily="34" charset="0"/>
                <a:cs typeface="Times New Roman" panose="02020603050405020304" pitchFamily="18" charset="0"/>
              </a:rPr>
              <a:t>Garantía de la implementación del servicio en el mantenimiento del equipo como valor a la experiencia del servicio.  </a:t>
            </a:r>
            <a:endParaRPr lang="es-CO" sz="48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5184738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5" name="Imagen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440" y="3902202"/>
            <a:ext cx="11311404" cy="8795796"/>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10" name="Título"/>
          <p:cNvSpPr txBox="1"/>
          <p:nvPr/>
        </p:nvSpPr>
        <p:spPr>
          <a:xfrm>
            <a:off x="232440" y="550970"/>
            <a:ext cx="15834874" cy="18136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ROBOTIC - AUTOMATION</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4" name="CuadroTexto 3"/>
          <p:cNvSpPr txBox="1"/>
          <p:nvPr/>
        </p:nvSpPr>
        <p:spPr>
          <a:xfrm>
            <a:off x="11908972" y="3855100"/>
            <a:ext cx="9927772" cy="3837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1" i="0" u="none" strike="noStrike" kern="0" cap="none" spc="0" normalizeH="0" baseline="0" noProof="0" dirty="0" err="1">
                <a:ln>
                  <a:noFill/>
                </a:ln>
                <a:solidFill>
                  <a:srgbClr val="EE220C">
                    <a:lumMod val="50000"/>
                  </a:srgbClr>
                </a:solidFill>
                <a:effectLst/>
                <a:uLnTx/>
                <a:uFillTx/>
                <a:latin typeface="Century Gothic" panose="020B0502020202020204" pitchFamily="34" charset="0"/>
                <a:sym typeface="Helvetica Neue"/>
              </a:rPr>
              <a:t>Robotic</a:t>
            </a:r>
            <a:r>
              <a:rPr kumimoji="0" lang="es-CO" sz="4000" b="1" i="0" u="none" strike="noStrike" kern="0" cap="none" spc="0" normalizeH="0" baseline="0" noProof="0" dirty="0">
                <a:ln>
                  <a:noFill/>
                </a:ln>
                <a:solidFill>
                  <a:srgbClr val="EE220C">
                    <a:lumMod val="50000"/>
                  </a:srgbClr>
                </a:solidFill>
                <a:effectLst/>
                <a:uLnTx/>
                <a:uFillTx/>
                <a:latin typeface="Century Gothic" panose="020B0502020202020204" pitchFamily="34" charset="0"/>
                <a:sym typeface="Helvetica Neue"/>
              </a:rPr>
              <a:t>: </a:t>
            </a:r>
            <a:r>
              <a:rPr kumimoji="0" lang="es-CO" sz="4000" b="0" i="0" u="none" strike="noStrike" kern="0" cap="none" spc="0" normalizeH="0" baseline="0" noProof="0" dirty="0">
                <a:ln>
                  <a:noFill/>
                </a:ln>
                <a:solidFill>
                  <a:srgbClr val="EE220C">
                    <a:lumMod val="50000"/>
                  </a:srgbClr>
                </a:solidFill>
                <a:effectLst/>
                <a:uLnTx/>
                <a:uFillTx/>
                <a:latin typeface="Century Gothic" panose="020B0502020202020204" pitchFamily="34" charset="0"/>
                <a:sym typeface="Helvetica Neue"/>
              </a:rPr>
              <a:t>Replican las acciones del trabajo de un humano.</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000" b="0" i="0" u="none" strike="noStrike" kern="0" cap="none" spc="0" normalizeH="0" baseline="0" noProof="0" dirty="0">
              <a:ln>
                <a:noFill/>
              </a:ln>
              <a:solidFill>
                <a:srgbClr val="EE220C">
                  <a:lumMod val="50000"/>
                </a:srgbClr>
              </a:solidFill>
              <a:effectLst/>
              <a:uLnTx/>
              <a:uFillTx/>
              <a:latin typeface="Century Gothic" panose="020B0502020202020204" pitchFamily="34" charset="0"/>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1" i="0" u="none" strike="noStrike" kern="0" cap="none" spc="0" normalizeH="0" baseline="0" noProof="0" dirty="0" err="1">
                <a:ln>
                  <a:noFill/>
                </a:ln>
                <a:solidFill>
                  <a:srgbClr val="EE220C">
                    <a:lumMod val="50000"/>
                  </a:srgbClr>
                </a:solidFill>
                <a:effectLst/>
                <a:uLnTx/>
                <a:uFillTx/>
                <a:latin typeface="Century Gothic" panose="020B0502020202020204" pitchFamily="34" charset="0"/>
                <a:sym typeface="Helvetica Neue"/>
              </a:rPr>
              <a:t>Automation</a:t>
            </a:r>
            <a:r>
              <a:rPr kumimoji="0" lang="es-CO" sz="4000" b="1" i="0" u="none" strike="noStrike" kern="0" cap="none" spc="0" normalizeH="0" baseline="0" noProof="0" dirty="0">
                <a:ln>
                  <a:noFill/>
                </a:ln>
                <a:solidFill>
                  <a:srgbClr val="EE220C">
                    <a:lumMod val="50000"/>
                  </a:srgbClr>
                </a:solidFill>
                <a:effectLst/>
                <a:uLnTx/>
                <a:uFillTx/>
                <a:latin typeface="Century Gothic" panose="020B0502020202020204" pitchFamily="34" charset="0"/>
                <a:sym typeface="Helvetica Neue"/>
              </a:rPr>
              <a:t>: </a:t>
            </a:r>
            <a:r>
              <a:rPr kumimoji="0" lang="es-CO" sz="4000" b="0" i="0" u="none" strike="noStrike" kern="0" cap="none" spc="0" normalizeH="0" baseline="0" noProof="0" dirty="0">
                <a:ln>
                  <a:noFill/>
                </a:ln>
                <a:solidFill>
                  <a:srgbClr val="EE220C">
                    <a:lumMod val="50000"/>
                  </a:srgbClr>
                </a:solidFill>
                <a:effectLst/>
                <a:uLnTx/>
                <a:uFillTx/>
                <a:latin typeface="Century Gothic" panose="020B0502020202020204" pitchFamily="34" charset="0"/>
                <a:sym typeface="Helvetica Neue"/>
              </a:rPr>
              <a:t> Cualquier trabajo hecho por un robot (software) sin intervención humana.</a:t>
            </a:r>
            <a:endParaRPr kumimoji="0" lang="es-CO" sz="4000" b="1" i="0" u="none" strike="noStrike" kern="0" cap="none" spc="0" normalizeH="0" baseline="0" noProof="0" dirty="0">
              <a:ln>
                <a:noFill/>
              </a:ln>
              <a:solidFill>
                <a:srgbClr val="EE220C">
                  <a:lumMod val="50000"/>
                </a:srgbClr>
              </a:solidFill>
              <a:effectLst/>
              <a:uLnTx/>
              <a:uFillTx/>
              <a:latin typeface="Century Gothic" panose="020B0502020202020204" pitchFamily="34" charset="0"/>
              <a:sym typeface="Helvetica Neue"/>
            </a:endParaRPr>
          </a:p>
        </p:txBody>
      </p:sp>
      <p:sp>
        <p:nvSpPr>
          <p:cNvPr id="14" name="Rectángulo redondeado 13"/>
          <p:cNvSpPr/>
          <p:nvPr/>
        </p:nvSpPr>
        <p:spPr>
          <a:xfrm>
            <a:off x="12823372" y="8300100"/>
            <a:ext cx="11225348" cy="6629473"/>
          </a:xfrm>
          <a:prstGeom prst="roundRect">
            <a:avLst/>
          </a:prstGeom>
          <a:solidFill>
            <a:schemeClr val="tx2">
              <a:lumMod val="20000"/>
              <a:lumOff val="80000"/>
            </a:schemeClr>
          </a:solidFill>
          <a:ln w="12700" cap="flat">
            <a:solidFill>
              <a:schemeClr val="accent5"/>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ES" sz="3800" b="1" i="0" u="none" strike="noStrike" kern="0" cap="none" spc="0" normalizeH="0" baseline="0" noProof="0" dirty="0">
                <a:ln>
                  <a:noFill/>
                </a:ln>
                <a:solidFill>
                  <a:srgbClr val="000000">
                    <a:lumMod val="85000"/>
                    <a:lumOff val="15000"/>
                  </a:srgbClr>
                </a:solidFill>
                <a:effectLst/>
                <a:uLnTx/>
                <a:uFillTx/>
                <a:latin typeface="Century Gothic" panose="020B0502020202020204" pitchFamily="34" charset="0"/>
                <a:sym typeface="Helvetica Neue"/>
              </a:rPr>
              <a:t>La automatización y la robótica son dos tecnologías estrechamente relacionadas</a:t>
            </a:r>
            <a:r>
              <a:rPr kumimoji="0" lang="es-ES" sz="3800" b="0" i="0" u="none" strike="noStrike" kern="0" cap="none" spc="0" normalizeH="0" baseline="0" noProof="0" dirty="0">
                <a:ln>
                  <a:noFill/>
                </a:ln>
                <a:solidFill>
                  <a:srgbClr val="000000">
                    <a:lumMod val="85000"/>
                    <a:lumOff val="15000"/>
                  </a:srgbClr>
                </a:solidFill>
                <a:effectLst/>
                <a:uLnTx/>
                <a:uFillTx/>
                <a:latin typeface="Century Gothic" panose="020B0502020202020204" pitchFamily="34" charset="0"/>
                <a:sym typeface="Helvetica Neue"/>
              </a:rPr>
              <a:t>. En un contexto industrial se puede definir </a:t>
            </a:r>
            <a:r>
              <a:rPr kumimoji="0" lang="es-ES" sz="3800" b="1" i="0" u="none" strike="noStrike" kern="0" cap="none" spc="0" normalizeH="0" baseline="0" noProof="0" dirty="0">
                <a:ln>
                  <a:noFill/>
                </a:ln>
                <a:solidFill>
                  <a:srgbClr val="000000">
                    <a:lumMod val="85000"/>
                    <a:lumOff val="15000"/>
                  </a:srgbClr>
                </a:solidFill>
                <a:effectLst/>
                <a:uLnTx/>
                <a:uFillTx/>
                <a:latin typeface="Century Gothic" panose="020B0502020202020204" pitchFamily="34" charset="0"/>
                <a:sym typeface="Helvetica Neue"/>
              </a:rPr>
              <a:t>la automatización como una tecnología que está relacionada con el empleo de sistemas mecánicos-eléctricos basados en computadoras para la operación y control de la producción</a:t>
            </a:r>
            <a:r>
              <a:rPr kumimoji="0" lang="es-ES" sz="3800" b="0" i="0" u="none" strike="noStrike" kern="0" cap="none" spc="0" normalizeH="0" baseline="0" noProof="0" dirty="0">
                <a:ln>
                  <a:noFill/>
                </a:ln>
                <a:solidFill>
                  <a:srgbClr val="000000">
                    <a:lumMod val="85000"/>
                    <a:lumOff val="15000"/>
                  </a:srgbClr>
                </a:solidFill>
                <a:effectLst/>
                <a:uLnTx/>
                <a:uFillTx/>
                <a:latin typeface="Century Gothic" panose="020B0502020202020204" pitchFamily="34" charset="0"/>
                <a:sym typeface="Helvetica Neue"/>
              </a:rPr>
              <a:t>. En consecuencia la robótica es una forma de automatización industrial.</a:t>
            </a:r>
            <a:endParaRPr kumimoji="0" lang="es-CO" sz="3800" b="1" i="0" u="none" strike="noStrike" kern="0" cap="none" spc="0" normalizeH="0" baseline="0" noProof="0" dirty="0">
              <a:ln>
                <a:noFill/>
              </a:ln>
              <a:solidFill>
                <a:srgbClr val="000000">
                  <a:lumMod val="85000"/>
                  <a:lumOff val="15000"/>
                </a:srgbClr>
              </a:solidFill>
              <a:effectLst/>
              <a:uLnTx/>
              <a:uFillTx/>
              <a:latin typeface="Century Gothic" panose="020B0502020202020204" pitchFamily="34" charset="0"/>
              <a:sym typeface="Helvetica Neue"/>
            </a:endParaRPr>
          </a:p>
        </p:txBody>
      </p:sp>
    </p:spTree>
    <p:extLst>
      <p:ext uri="{BB962C8B-B14F-4D97-AF65-F5344CB8AC3E}">
        <p14:creationId xmlns:p14="http://schemas.microsoft.com/office/powerpoint/2010/main" val="146660949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0" name="Título"/>
          <p:cNvSpPr txBox="1"/>
          <p:nvPr/>
        </p:nvSpPr>
        <p:spPr>
          <a:xfrm>
            <a:off x="232440" y="550970"/>
            <a:ext cx="15834874" cy="18136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RPA - RDA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7" name="Onda 6"/>
          <p:cNvSpPr/>
          <p:nvPr/>
        </p:nvSpPr>
        <p:spPr>
          <a:xfrm>
            <a:off x="17682754" y="3679694"/>
            <a:ext cx="6370321" cy="3771485"/>
          </a:xfrm>
          <a:prstGeom prst="wave">
            <a:avLst/>
          </a:prstGeom>
          <a:solidFill>
            <a:schemeClr val="tx2">
              <a:lumMod val="20000"/>
              <a:lumOff val="80000"/>
            </a:schemeClr>
          </a:solidFill>
          <a:ln w="12700" cap="flat">
            <a:solidFill>
              <a:schemeClr val="tx2"/>
            </a:solidFill>
            <a:miter lim="400000"/>
          </a:ln>
          <a:effectLst>
            <a:outerShdw blurRad="50800" dist="38100" algn="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RDA</a:t>
            </a: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err="1">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Robotic</a:t>
            </a:r>
            <a:r>
              <a:rPr kumimoji="0" lang="es-CO" sz="4000" b="0" i="0" u="none" strike="noStrike" kern="0" cap="none" spc="0" normalizeH="0" baseline="0" noProof="0" dirty="0">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 Desktop </a:t>
            </a:r>
            <a:r>
              <a:rPr kumimoji="0" lang="es-CO" sz="4000" b="0" i="0" u="none" strike="noStrike" kern="0" cap="none" spc="0" normalizeH="0" baseline="0" noProof="0" dirty="0" err="1">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Automation</a:t>
            </a:r>
            <a:endParaRPr kumimoji="0" lang="es-CO" sz="4000" b="0" i="0" u="none" strike="noStrike" kern="0" cap="none" spc="0" normalizeH="0" baseline="0" noProof="0" dirty="0">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
        <p:nvSpPr>
          <p:cNvPr id="16" name="Onda 15"/>
          <p:cNvSpPr/>
          <p:nvPr/>
        </p:nvSpPr>
        <p:spPr>
          <a:xfrm>
            <a:off x="580115" y="3451919"/>
            <a:ext cx="6370321" cy="3771485"/>
          </a:xfrm>
          <a:prstGeom prst="wave">
            <a:avLst/>
          </a:prstGeom>
          <a:solidFill>
            <a:schemeClr val="tx2">
              <a:lumMod val="20000"/>
              <a:lumOff val="80000"/>
            </a:schemeClr>
          </a:solidFill>
          <a:ln w="12700" cap="flat">
            <a:solidFill>
              <a:schemeClr val="tx2"/>
            </a:solidFill>
            <a:miter lim="400000"/>
          </a:ln>
          <a:effectLst>
            <a:outerShdw blurRad="50800" dist="38100" dir="8100000" algn="t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RPA</a:t>
            </a: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 </a:t>
            </a:r>
            <a:r>
              <a:rPr kumimoji="0" lang="es-CO" sz="4000" b="0" i="0" u="none" strike="noStrike" kern="0" cap="none" spc="0" normalizeH="0" baseline="0" noProof="0" dirty="0" err="1">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Robotic</a:t>
            </a:r>
            <a:r>
              <a:rPr kumimoji="0" lang="es-CO" sz="4000" b="0" i="0" u="none" strike="noStrike" kern="0" cap="none" spc="0" normalizeH="0" baseline="0" noProof="0" dirty="0">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 </a:t>
            </a:r>
            <a:r>
              <a:rPr kumimoji="0" lang="es-CO" sz="4000" b="0" i="0" u="none" strike="noStrike" kern="0" cap="none" spc="0" normalizeH="0" baseline="0" noProof="0" dirty="0" err="1">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Process</a:t>
            </a:r>
            <a:r>
              <a:rPr kumimoji="0" lang="es-CO" sz="4000" b="0" i="0" u="none" strike="noStrike" kern="0" cap="none" spc="0" normalizeH="0" baseline="0" noProof="0" dirty="0">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 </a:t>
            </a:r>
            <a:r>
              <a:rPr kumimoji="0" lang="es-CO" sz="4000" b="0" i="0" u="none" strike="noStrike" kern="0" cap="none" spc="0" normalizeH="0" baseline="0" noProof="0" dirty="0" err="1">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rPr>
              <a:t>Automation</a:t>
            </a:r>
            <a:endParaRPr kumimoji="0" lang="es-CO" sz="4000" b="0" i="0" u="none" strike="noStrike" kern="0" cap="none" spc="0" normalizeH="0" baseline="0" noProof="0" dirty="0">
              <a:ln>
                <a:noFill/>
              </a:ln>
              <a:solidFill>
                <a:srgbClr val="000000">
                  <a:lumMod val="85000"/>
                  <a:lumOff val="15000"/>
                </a:srgbClr>
              </a:solidFill>
              <a:effectLst>
                <a:outerShdw blurRad="38100" dist="38100" dir="2700000" algn="tl">
                  <a:srgbClr val="000000">
                    <a:alpha val="43137"/>
                  </a:srgbClr>
                </a:outerShdw>
              </a:effectLst>
              <a:uLnTx/>
              <a:uFillTx/>
              <a:latin typeface="Franklin Gothic Medium Cond" panose="020B0606030402020204" pitchFamily="34" charset="0"/>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pic>
        <p:nvPicPr>
          <p:cNvPr id="3" name="Imagen 2"/>
          <p:cNvPicPr>
            <a:picLocks noChangeAspect="1"/>
          </p:cNvPicPr>
          <p:nvPr/>
        </p:nvPicPr>
        <p:blipFill>
          <a:blip r:embed="rId4"/>
          <a:stretch>
            <a:fillRect/>
          </a:stretch>
        </p:blipFill>
        <p:spPr>
          <a:xfrm>
            <a:off x="7298112" y="4975919"/>
            <a:ext cx="9689291" cy="10182564"/>
          </a:xfrm>
          <a:prstGeom prst="rect">
            <a:avLst/>
          </a:prstGeom>
        </p:spPr>
      </p:pic>
      <p:pic>
        <p:nvPicPr>
          <p:cNvPr id="4" name="Imagen 3"/>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232440" y="9596688"/>
            <a:ext cx="6596975" cy="35241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Imagen 4"/>
          <p:cNvPicPr>
            <a:picLocks noChangeAspect="1"/>
          </p:cNvPicPr>
          <p:nvPr/>
        </p:nvPicPr>
        <p:blipFill>
          <a:blip r:embed="rId7" cstate="print">
            <a:extLst>
              <a:ext uri="{BEBA8EAE-BF5A-486C-A8C5-ECC9F3942E4B}">
                <a14:imgProps xmlns:a14="http://schemas.microsoft.com/office/drawing/2010/main">
                  <a14:imgLayer r:embed="rId8">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16987402" y="11336055"/>
            <a:ext cx="7396597" cy="41605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868045939"/>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pic>
        <p:nvPicPr>
          <p:cNvPr id="2" name="Imagen 1"/>
          <p:cNvPicPr>
            <a:picLocks noChangeAspect="1"/>
          </p:cNvPicPr>
          <p:nvPr/>
        </p:nvPicPr>
        <p:blipFill>
          <a:blip r:embed="rId4">
            <a:duotone>
              <a:schemeClr val="accent4">
                <a:shade val="45000"/>
                <a:satMod val="135000"/>
              </a:schemeClr>
              <a:prstClr val="white"/>
            </a:duotone>
            <a:extLst>
              <a:ext uri="{BEBA8EAE-BF5A-486C-A8C5-ECC9F3942E4B}">
                <a14:imgProps xmlns:a14="http://schemas.microsoft.com/office/drawing/2010/main">
                  <a14:imgLayer r:embed="rId5">
                    <a14:imgEffect>
                      <a14:artisticPhotocopy trans="14000"/>
                    </a14:imgEffect>
                    <a14:imgEffect>
                      <a14:saturation sat="166000"/>
                    </a14:imgEffect>
                  </a14:imgLayer>
                </a14:imgProps>
              </a:ext>
              <a:ext uri="{28A0092B-C50C-407E-A947-70E740481C1C}">
                <a14:useLocalDpi xmlns:a14="http://schemas.microsoft.com/office/drawing/2010/main" val="0"/>
              </a:ext>
            </a:extLst>
          </a:blip>
          <a:stretch>
            <a:fillRect/>
          </a:stretch>
        </p:blipFill>
        <p:spPr>
          <a:xfrm>
            <a:off x="9260483" y="7833360"/>
            <a:ext cx="15123517" cy="7914640"/>
          </a:xfrm>
          <a:prstGeom prst="rect">
            <a:avLst/>
          </a:prstGeom>
          <a:noFill/>
        </p:spPr>
      </p:pic>
      <p:sp>
        <p:nvSpPr>
          <p:cNvPr id="9" name="Título"/>
          <p:cNvSpPr txBox="1"/>
          <p:nvPr/>
        </p:nvSpPr>
        <p:spPr>
          <a:xfrm>
            <a:off x="-352848" y="1051374"/>
            <a:ext cx="12897696" cy="16612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RPA - Definiciones</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10" name="CuadroTexto 9">
            <a:extLst>
              <a:ext uri="{FF2B5EF4-FFF2-40B4-BE49-F238E27FC236}">
                <a16:creationId xmlns:a16="http://schemas.microsoft.com/office/drawing/2014/main" id="{F4417245-7818-4C5A-AC85-2F25295B6CDF}"/>
              </a:ext>
            </a:extLst>
          </p:cNvPr>
          <p:cNvSpPr txBox="1"/>
          <p:nvPr/>
        </p:nvSpPr>
        <p:spPr>
          <a:xfrm>
            <a:off x="440931" y="3833280"/>
            <a:ext cx="22070725" cy="20252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3600" b="0" i="0" u="none" strike="noStrike" kern="0" cap="none" spc="0" normalizeH="0" baseline="0" noProof="0" dirty="0" err="1">
                <a:ln>
                  <a:noFill/>
                </a:ln>
                <a:solidFill>
                  <a:srgbClr val="434343">
                    <a:lumMod val="50000"/>
                  </a:srgbClr>
                </a:solidFill>
                <a:effectLst>
                  <a:outerShdw blurRad="38100" dist="38100" dir="2700000" algn="tl">
                    <a:srgbClr val="000000">
                      <a:alpha val="43137"/>
                    </a:srgbClr>
                  </a:outerShdw>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Robotic</a:t>
            </a:r>
            <a:r>
              <a:rPr kumimoji="0" lang="es-CO" sz="3600" b="0" i="0" u="none" strike="noStrike" kern="0" cap="none" spc="0" normalizeH="0" baseline="0" noProof="0" dirty="0">
                <a:ln>
                  <a:noFill/>
                </a:ln>
                <a:solidFill>
                  <a:srgbClr val="434343">
                    <a:lumMod val="50000"/>
                  </a:srgbClr>
                </a:solidFill>
                <a:effectLst>
                  <a:outerShdw blurRad="38100" dist="38100" dir="2700000" algn="tl">
                    <a:srgbClr val="000000">
                      <a:alpha val="43137"/>
                    </a:srgbClr>
                  </a:outerShdw>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 </a:t>
            </a:r>
            <a:r>
              <a:rPr kumimoji="0" lang="es-CO" sz="3600" b="0" i="0" u="none" strike="noStrike" kern="0" cap="none" spc="0" normalizeH="0" baseline="0" noProof="0" dirty="0" err="1">
                <a:ln>
                  <a:noFill/>
                </a:ln>
                <a:solidFill>
                  <a:srgbClr val="434343">
                    <a:lumMod val="50000"/>
                  </a:srgbClr>
                </a:solidFill>
                <a:effectLst>
                  <a:outerShdw blurRad="38100" dist="38100" dir="2700000" algn="tl">
                    <a:srgbClr val="000000">
                      <a:alpha val="43137"/>
                    </a:srgbClr>
                  </a:outerShdw>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Process</a:t>
            </a:r>
            <a:r>
              <a:rPr kumimoji="0" lang="es-CO" sz="3600" b="0" i="0" u="none" strike="noStrike" kern="0" cap="none" spc="0" normalizeH="0" baseline="0" noProof="0" dirty="0">
                <a:ln>
                  <a:noFill/>
                </a:ln>
                <a:solidFill>
                  <a:srgbClr val="434343">
                    <a:lumMod val="50000"/>
                  </a:srgbClr>
                </a:solidFill>
                <a:effectLst>
                  <a:outerShdw blurRad="38100" dist="38100" dir="2700000" algn="tl">
                    <a:srgbClr val="000000">
                      <a:alpha val="43137"/>
                    </a:srgbClr>
                  </a:outerShdw>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 </a:t>
            </a:r>
            <a:r>
              <a:rPr kumimoji="0" lang="es-CO" sz="3600" b="0" i="0" u="none" strike="noStrike" kern="0" cap="none" spc="0" normalizeH="0" baseline="0" noProof="0" dirty="0" err="1">
                <a:ln>
                  <a:noFill/>
                </a:ln>
                <a:solidFill>
                  <a:srgbClr val="434343">
                    <a:lumMod val="50000"/>
                  </a:srgbClr>
                </a:solidFill>
                <a:effectLst>
                  <a:outerShdw blurRad="38100" dist="38100" dir="2700000" algn="tl">
                    <a:srgbClr val="000000">
                      <a:alpha val="43137"/>
                    </a:srgbClr>
                  </a:outerShdw>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Automation</a:t>
            </a:r>
            <a:r>
              <a:rPr kumimoji="0" lang="es-CO" sz="3600" b="0" i="0" u="none" strike="noStrike" kern="0" cap="none" spc="0" normalizeH="0" baseline="0" noProof="0" dirty="0">
                <a:ln>
                  <a:noFill/>
                </a:ln>
                <a:solidFill>
                  <a:srgbClr val="434343">
                    <a:lumMod val="50000"/>
                  </a:srgbClr>
                </a:solidFill>
                <a:effectLst>
                  <a:outerShdw blurRad="38100" dist="38100" dir="2700000" algn="tl">
                    <a:srgbClr val="000000">
                      <a:alpha val="43137"/>
                    </a:srgbClr>
                  </a:outerShdw>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 </a:t>
            </a:r>
            <a:r>
              <a:rPr kumimoji="0" lang="es-CO" sz="3600" b="0" i="0" u="none" strike="noStrike" kern="0" cap="none" spc="0" normalizeH="0" baseline="0" noProof="0" dirty="0">
                <a:ln>
                  <a:noFill/>
                </a:ln>
                <a:solidFill>
                  <a:srgbClr val="434343">
                    <a:lumMod val="50000"/>
                  </a:srgbClr>
                </a:solidFill>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(Automatización de procesos mediante robots) se enfoca a la tecnología orientada al uso de software con el objetivo de disminuir la intervención humana en el uso de aplicaciones informáticas, especialmente en tareas repetitivas que varían muy poco en cada </a:t>
            </a:r>
            <a:r>
              <a:rPr kumimoji="0" lang="es-CO" sz="3600" b="0" i="0" u="none" strike="noStrike" kern="0" cap="none" spc="0" normalizeH="0" baseline="0" noProof="0" dirty="0" err="1">
                <a:ln>
                  <a:noFill/>
                </a:ln>
                <a:solidFill>
                  <a:srgbClr val="434343">
                    <a:lumMod val="50000"/>
                  </a:srgbClr>
                </a:solidFill>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iteracción</a:t>
            </a:r>
            <a:r>
              <a:rPr kumimoji="0" lang="es-CO" sz="3600" b="0" i="0" u="none" strike="noStrike" kern="0" cap="none" spc="0" normalizeH="0" baseline="0" noProof="0" dirty="0">
                <a:ln>
                  <a:noFill/>
                </a:ln>
                <a:solidFill>
                  <a:srgbClr val="434343">
                    <a:lumMod val="50000"/>
                  </a:srgbClr>
                </a:solidFill>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a:t>
            </a:r>
          </a:p>
        </p:txBody>
      </p:sp>
      <p:sp>
        <p:nvSpPr>
          <p:cNvPr id="3" name="CuadroTexto 2"/>
          <p:cNvSpPr txBox="1"/>
          <p:nvPr/>
        </p:nvSpPr>
        <p:spPr>
          <a:xfrm>
            <a:off x="440930" y="6422445"/>
            <a:ext cx="20651229" cy="18062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3600" b="0" i="0" u="none" strike="noStrike" kern="0" cap="none" spc="0" normalizeH="0" baseline="0" noProof="0" dirty="0">
                <a:ln>
                  <a:noFill/>
                </a:ln>
                <a:solidFill>
                  <a:srgbClr val="434343">
                    <a:lumMod val="50000"/>
                  </a:srgbClr>
                </a:solidFill>
                <a:effectLst>
                  <a:outerShdw blurRad="38100" dist="38100" dir="2700000" algn="tl">
                    <a:srgbClr val="000000">
                      <a:alpha val="43137"/>
                    </a:srgbClr>
                  </a:outerShdw>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RPA:  </a:t>
            </a:r>
            <a:r>
              <a:rPr kumimoji="0" lang="es-CO" sz="3600" b="0" i="0" u="none" strike="noStrike" kern="0" cap="none" spc="0" normalizeH="0" baseline="0" noProof="0" dirty="0">
                <a:ln>
                  <a:noFill/>
                </a:ln>
                <a:solidFill>
                  <a:srgbClr val="434343">
                    <a:lumMod val="50000"/>
                  </a:srgbClr>
                </a:solidFill>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Usa las interfaces humanas para automatizar el factor humano de un proceso de manera que RPA  permite adaptarse a múltiples situaciones e incluso brindar una solución factible para la optimización de proceso.</a:t>
            </a:r>
          </a:p>
        </p:txBody>
      </p:sp>
      <p:sp>
        <p:nvSpPr>
          <p:cNvPr id="8" name="CuadroTexto 7"/>
          <p:cNvSpPr txBox="1"/>
          <p:nvPr/>
        </p:nvSpPr>
        <p:spPr>
          <a:xfrm>
            <a:off x="440931" y="8741057"/>
            <a:ext cx="14599920" cy="4576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3600" b="0" i="0" u="none" strike="noStrike" kern="0" cap="none" spc="0" normalizeH="0" baseline="0" noProof="0" dirty="0">
                <a:ln>
                  <a:noFill/>
                </a:ln>
                <a:solidFill>
                  <a:srgbClr val="434343">
                    <a:lumMod val="50000"/>
                  </a:srgbClr>
                </a:solidFill>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La </a:t>
            </a:r>
            <a:r>
              <a:rPr kumimoji="0" lang="es-CO" sz="3600" b="0" i="0" u="none" strike="noStrike" kern="0" cap="none" spc="0" normalizeH="0" baseline="0" noProof="0" dirty="0">
                <a:ln>
                  <a:noFill/>
                </a:ln>
                <a:solidFill>
                  <a:srgbClr val="434343">
                    <a:lumMod val="50000"/>
                  </a:srgbClr>
                </a:solidFill>
                <a:effectLst>
                  <a:outerShdw blurRad="38100" dist="38100" dir="2700000" algn="tl">
                    <a:srgbClr val="000000">
                      <a:alpha val="43137"/>
                    </a:srgbClr>
                  </a:outerShdw>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automatización robótica de procesos </a:t>
            </a:r>
            <a:r>
              <a:rPr kumimoji="0" lang="es-CO" sz="3600" b="0" i="0" u="none" strike="noStrike" kern="0" cap="none" spc="0" normalizeH="0" baseline="0" noProof="0" dirty="0">
                <a:ln>
                  <a:noFill/>
                </a:ln>
                <a:solidFill>
                  <a:srgbClr val="434343">
                    <a:lumMod val="50000"/>
                  </a:srgbClr>
                </a:solidFill>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es la tecnología que permite que cualquiera pueda configurar un software informático que hace posible que un ‘robot’ emule e integre las acciones de una interacción humana  en sistemas digitales para ejecutar un proceso comercial, </a:t>
            </a:r>
            <a:r>
              <a:rPr kumimoji="0" lang="es-CO" sz="3600" b="0" i="0" u="none" strike="noStrike" kern="0" cap="none" spc="0" normalizeH="0" baseline="0" noProof="0" dirty="0" err="1">
                <a:ln>
                  <a:noFill/>
                </a:ln>
                <a:solidFill>
                  <a:srgbClr val="434343">
                    <a:lumMod val="50000"/>
                  </a:srgbClr>
                </a:solidFill>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utlizando</a:t>
            </a:r>
            <a:r>
              <a:rPr kumimoji="0" lang="es-CO" sz="3600" b="0" i="0" u="none" strike="noStrike" kern="0" cap="none" spc="0" normalizeH="0" baseline="0" noProof="0" dirty="0">
                <a:ln>
                  <a:noFill/>
                </a:ln>
                <a:solidFill>
                  <a:srgbClr val="434343">
                    <a:lumMod val="50000"/>
                  </a:srgbClr>
                </a:solidFill>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 una interfaz de usuario para capturar datos.</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3600" b="0" i="0" u="none" strike="noStrike" kern="0" cap="none" spc="0" normalizeH="0" baseline="0" noProof="0" dirty="0">
                <a:ln>
                  <a:noFill/>
                </a:ln>
                <a:solidFill>
                  <a:srgbClr val="434343">
                    <a:lumMod val="50000"/>
                  </a:srgbClr>
                </a:solidFill>
                <a:effectLst/>
                <a:uLnTx/>
                <a:uFillTx/>
                <a:latin typeface="Open Sans" panose="020B0606030504020204" pitchFamily="34" charset="0"/>
                <a:ea typeface="Open Sans" panose="020B0606030504020204" pitchFamily="34" charset="0"/>
                <a:cs typeface="Open Sans" panose="020B0606030504020204" pitchFamily="34" charset="0"/>
                <a:sym typeface="Helvetica Neue"/>
              </a:rPr>
              <a:t>Realizan interpretaciones, activan respuestas y se comunican con otros sistemas para operar en una amplia gama de tareas repetitivas.</a:t>
            </a:r>
          </a:p>
        </p:txBody>
      </p:sp>
      <p:sp>
        <p:nvSpPr>
          <p:cNvPr id="4" name="Rectángulo 3"/>
          <p:cNvSpPr/>
          <p:nvPr/>
        </p:nvSpPr>
        <p:spPr>
          <a:xfrm>
            <a:off x="-122949" y="14997786"/>
            <a:ext cx="15727680" cy="646331"/>
          </a:xfrm>
          <a:prstGeom prst="rect">
            <a:avLst/>
          </a:prstGeom>
        </p:spPr>
        <p:txBody>
          <a:bodyPr wrap="square">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r>
              <a:rPr kumimoji="0" lang="en-US" sz="3600" b="1" i="0" u="none" strike="noStrike" kern="0" cap="none" spc="0" normalizeH="0" baseline="0" noProof="0" dirty="0">
                <a:ln>
                  <a:noFill/>
                </a:ln>
                <a:solidFill>
                  <a:srgbClr val="FFFFFF"/>
                </a:solidFill>
                <a:effectLst/>
                <a:uLnTx/>
                <a:uFillTx/>
                <a:latin typeface="Helvetica Neue"/>
                <a:sym typeface="Helvetica Neue"/>
                <a:hlinkClick r:id="rId6"/>
              </a:rPr>
              <a:t>https://www.uipath.com/es/rpa/automatizacion-robotica-de-procesos</a:t>
            </a:r>
            <a:endParaRPr kumimoji="0" lang="es-CO" sz="3600" b="1" i="0" u="none" strike="noStrike" kern="0" cap="none" spc="0" normalizeH="0" baseline="0" noProof="0" dirty="0">
              <a:ln>
                <a:noFill/>
              </a:ln>
              <a:solidFill>
                <a:srgbClr val="FFFFFF"/>
              </a:solidFill>
              <a:effectLst/>
              <a:uLnTx/>
              <a:uFillTx/>
              <a:latin typeface="Helvetica Neue"/>
              <a:sym typeface="Helvetica Neue"/>
            </a:endParaRPr>
          </a:p>
        </p:txBody>
      </p:sp>
    </p:spTree>
    <p:extLst>
      <p:ext uri="{BB962C8B-B14F-4D97-AF65-F5344CB8AC3E}">
        <p14:creationId xmlns:p14="http://schemas.microsoft.com/office/powerpoint/2010/main" val="311227384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21408360" cy="302308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endParaRPr dirty="0"/>
          </a:p>
        </p:txBody>
      </p:sp>
      <p:sp>
        <p:nvSpPr>
          <p:cNvPr id="4" name="CuadroTexto 3">
            <a:extLst>
              <a:ext uri="{FF2B5EF4-FFF2-40B4-BE49-F238E27FC236}">
                <a16:creationId xmlns:a16="http://schemas.microsoft.com/office/drawing/2014/main" id="{63445C05-BBB5-4DAB-A876-2CFD02B732F5}"/>
              </a:ext>
            </a:extLst>
          </p:cNvPr>
          <p:cNvSpPr txBox="1"/>
          <p:nvPr/>
        </p:nvSpPr>
        <p:spPr>
          <a:xfrm>
            <a:off x="1188720" y="5082382"/>
            <a:ext cx="22067519" cy="23602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943239" rtl="0" fontAlgn="auto" latinLnBrk="0" hangingPunct="0">
              <a:lnSpc>
                <a:spcPct val="100000"/>
              </a:lnSpc>
              <a:spcBef>
                <a:spcPts val="0"/>
              </a:spcBef>
              <a:spcAft>
                <a:spcPts val="0"/>
              </a:spcAft>
              <a:buClrTx/>
              <a:buSzTx/>
              <a:buFontTx/>
              <a:buNone/>
              <a:tabLst/>
            </a:pPr>
            <a:r>
              <a:rPr lang="es-MX" sz="4800" b="0" i="0" dirty="0">
                <a:solidFill>
                  <a:srgbClr val="252423"/>
                </a:solidFill>
                <a:effectLst/>
                <a:latin typeface="Calibri" panose="020F0502020204030204" pitchFamily="34" charset="0"/>
              </a:rPr>
              <a:t>¿Cómo la automatización y sistematización de un sistema de transporte vertical de carga, permitirá optimizar el tiempo de distribución de los materiales a almacenar en la zona franca?</a:t>
            </a:r>
            <a:endParaRPr kumimoji="0" lang="es-CO" sz="48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sp>
        <p:nvSpPr>
          <p:cNvPr id="5" name="CuadroTexto 4">
            <a:extLst>
              <a:ext uri="{FF2B5EF4-FFF2-40B4-BE49-F238E27FC236}">
                <a16:creationId xmlns:a16="http://schemas.microsoft.com/office/drawing/2014/main" id="{CB48A2B3-56DC-4097-BE91-64034E6407CD}"/>
              </a:ext>
            </a:extLst>
          </p:cNvPr>
          <p:cNvSpPr txBox="1"/>
          <p:nvPr/>
        </p:nvSpPr>
        <p:spPr>
          <a:xfrm>
            <a:off x="1188720" y="9658634"/>
            <a:ext cx="22067519" cy="23602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943239" rtl="0" fontAlgn="auto" latinLnBrk="0" hangingPunct="0">
              <a:lnSpc>
                <a:spcPct val="100000"/>
              </a:lnSpc>
              <a:spcBef>
                <a:spcPts val="0"/>
              </a:spcBef>
              <a:spcAft>
                <a:spcPts val="0"/>
              </a:spcAft>
              <a:buClrTx/>
              <a:buSzTx/>
              <a:buFontTx/>
              <a:buNone/>
              <a:tabLst/>
            </a:pPr>
            <a:r>
              <a:rPr lang="es-MX" sz="4800" b="0" i="0" dirty="0">
                <a:solidFill>
                  <a:srgbClr val="252423"/>
                </a:solidFill>
                <a:effectLst/>
                <a:latin typeface="Calibri" panose="020F0502020204030204" pitchFamily="34" charset="0"/>
              </a:rPr>
              <a:t>¿La sistematización e implementación de tecnologías  </a:t>
            </a:r>
            <a:r>
              <a:rPr lang="es-MX" sz="4800" b="0" i="0" dirty="0" err="1">
                <a:solidFill>
                  <a:srgbClr val="252423"/>
                </a:solidFill>
                <a:effectLst/>
                <a:latin typeface="Calibri" panose="020F0502020204030204" pitchFamily="34" charset="0"/>
              </a:rPr>
              <a:t>IoT</a:t>
            </a:r>
            <a:r>
              <a:rPr lang="es-MX" sz="4800" b="0" i="0" dirty="0">
                <a:solidFill>
                  <a:srgbClr val="252423"/>
                </a:solidFill>
                <a:effectLst/>
                <a:latin typeface="Calibri" panose="020F0502020204030204" pitchFamily="34" charset="0"/>
              </a:rPr>
              <a:t> permitirá la detección de fallas facilitando el diagnóstico y disminuyendo el tiempo de parada del sistema de transporte de carga?</a:t>
            </a:r>
            <a:r>
              <a:rPr kumimoji="0" lang="es-CO" sz="4800" b="0" i="0" u="none" strike="noStrike" cap="none" spc="0" normalizeH="0" baseline="0" dirty="0">
                <a:ln>
                  <a:noFill/>
                </a:ln>
                <a:solidFill>
                  <a:schemeClr val="bg1"/>
                </a:solidFill>
                <a:effectLst/>
                <a:uFillTx/>
                <a:latin typeface="Helvetica Neue"/>
                <a:ea typeface="Helvetica Neue"/>
                <a:cs typeface="Helvetica Neue"/>
                <a:sym typeface="Helvetica Neue"/>
              </a:rPr>
              <a:t>.</a:t>
            </a:r>
          </a:p>
        </p:txBody>
      </p:sp>
      <p:sp>
        <p:nvSpPr>
          <p:cNvPr id="8" name="CuadroTexto 7">
            <a:extLst>
              <a:ext uri="{FF2B5EF4-FFF2-40B4-BE49-F238E27FC236}">
                <a16:creationId xmlns:a16="http://schemas.microsoft.com/office/drawing/2014/main" id="{E7AEE1F5-DD10-41FB-B452-6E2AA1FFDF41}"/>
              </a:ext>
            </a:extLst>
          </p:cNvPr>
          <p:cNvSpPr txBox="1"/>
          <p:nvPr/>
        </p:nvSpPr>
        <p:spPr>
          <a:xfrm>
            <a:off x="1767840" y="789282"/>
            <a:ext cx="19872960" cy="19389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MX" sz="6000" dirty="0"/>
              <a:t>AUTOMATIZACIÓN Y SISTEMATIZACIÓN DE UN SISTEMA DE TRANSPORTE VERTICAL DE CARGA</a:t>
            </a:r>
            <a:endParaRPr lang="es-CO" sz="6000" dirty="0"/>
          </a:p>
        </p:txBody>
      </p:sp>
    </p:spTree>
    <p:extLst>
      <p:ext uri="{BB962C8B-B14F-4D97-AF65-F5344CB8AC3E}">
        <p14:creationId xmlns:p14="http://schemas.microsoft.com/office/powerpoint/2010/main" val="1335979224"/>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9" name="Título"/>
          <p:cNvSpPr txBox="1"/>
          <p:nvPr/>
        </p:nvSpPr>
        <p:spPr>
          <a:xfrm>
            <a:off x="853440" y="1399382"/>
            <a:ext cx="18749856" cy="16612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l"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Porqué automatizar con RPA?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pic>
        <p:nvPicPr>
          <p:cNvPr id="5" name="Imagen 4"/>
          <p:cNvPicPr>
            <a:picLocks noChangeAspect="1"/>
          </p:cNvPicPr>
          <p:nvPr/>
        </p:nvPicPr>
        <p:blipFill>
          <a:blip r:embed="rId4"/>
          <a:stretch>
            <a:fillRect/>
          </a:stretch>
        </p:blipFill>
        <p:spPr>
          <a:xfrm>
            <a:off x="1767840" y="9689395"/>
            <a:ext cx="20659642" cy="5212079"/>
          </a:xfrm>
          <a:prstGeom prst="rect">
            <a:avLst/>
          </a:prstGeom>
        </p:spPr>
      </p:pic>
      <p:sp>
        <p:nvSpPr>
          <p:cNvPr id="6" name="Rectángulo redondeado 5"/>
          <p:cNvSpPr/>
          <p:nvPr/>
        </p:nvSpPr>
        <p:spPr>
          <a:xfrm>
            <a:off x="2529840" y="3622111"/>
            <a:ext cx="18409920" cy="5505761"/>
          </a:xfrm>
          <a:prstGeom prst="roundRect">
            <a:avLst/>
          </a:prstGeom>
          <a:solidFill>
            <a:schemeClr val="tx2"/>
          </a:solidFill>
          <a:ln w="12700" cap="flat">
            <a:solidFill>
              <a:schemeClr val="bg2"/>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4000" b="0" i="0" u="none" strike="noStrike" kern="0" cap="none" spc="0" normalizeH="0" baseline="0" noProof="0" dirty="0">
              <a:ln>
                <a:noFill/>
              </a:ln>
              <a:solidFill>
                <a:srgbClr val="FFFFFF"/>
              </a:solidFill>
              <a:effectLst/>
              <a:uLnTx/>
              <a:uFillTx/>
              <a:latin typeface="Helvetica Neue"/>
              <a:ea typeface="Calibri" panose="020F0502020204030204" pitchFamily="34" charset="0"/>
              <a:cs typeface="Times New Roman" panose="02020603050405020304" pitchFamily="18" charset="0"/>
              <a:sym typeface="Helvetica Neue"/>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FFFFFF"/>
                </a:solidFill>
                <a:effectLst/>
                <a:uLnTx/>
                <a:uFillTx/>
                <a:latin typeface="Helvetica Neue"/>
                <a:ea typeface="Calibri" panose="020F0502020204030204" pitchFamily="34" charset="0"/>
                <a:cs typeface="Times New Roman" panose="02020603050405020304" pitchFamily="18" charset="0"/>
                <a:sym typeface="Helvetica Neue"/>
              </a:rPr>
              <a:t>El RPA permite a las organizaciones automatizar a una fracción del coste y del tiempo que se invertía antes, además no es de naturaleza intrusiva y saca partido a la infraestructura existente sin provocar interrupciones.  Con el RPA, la rentabilidad y la conformidad ya no son un coste operativo, son un subproducto de la automatización.</a:t>
            </a: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4000" b="0" i="0" u="none" strike="noStrike" kern="0" cap="none" spc="0" normalizeH="0" baseline="0" noProof="0" dirty="0">
              <a:ln>
                <a:noFill/>
              </a:ln>
              <a:solidFill>
                <a:srgbClr val="000000">
                  <a:lumMod val="85000"/>
                  <a:lumOff val="15000"/>
                </a:srgbClr>
              </a:solidFill>
              <a:effectLst/>
              <a:uLnTx/>
              <a:uFillTx/>
              <a:latin typeface="Helvetica Neue"/>
              <a:ea typeface="Calibri" panose="020F0502020204030204" pitchFamily="34" charset="0"/>
              <a:cs typeface="Times New Roman" panose="02020603050405020304" pitchFamily="18" charset="0"/>
              <a:sym typeface="Helvetica Neue"/>
            </a:endParaRP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Tree>
    <p:extLst>
      <p:ext uri="{BB962C8B-B14F-4D97-AF65-F5344CB8AC3E}">
        <p14:creationId xmlns:p14="http://schemas.microsoft.com/office/powerpoint/2010/main" val="3472006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9" name="Título"/>
          <p:cNvSpPr txBox="1"/>
          <p:nvPr/>
        </p:nvSpPr>
        <p:spPr>
          <a:xfrm>
            <a:off x="853440" y="1399382"/>
            <a:ext cx="18749856" cy="16612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l"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Cómo funciona la RPA?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6" name="Rectángulo redondeado 5"/>
          <p:cNvSpPr/>
          <p:nvPr/>
        </p:nvSpPr>
        <p:spPr>
          <a:xfrm>
            <a:off x="2742706" y="3445012"/>
            <a:ext cx="18409920" cy="3564805"/>
          </a:xfrm>
          <a:prstGeom prst="roundRect">
            <a:avLst/>
          </a:prstGeom>
          <a:solidFill>
            <a:schemeClr val="tx2"/>
          </a:solidFill>
          <a:ln w="12700" cap="flat">
            <a:solidFill>
              <a:schemeClr val="bg2"/>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4000" b="0" i="0" u="none" strike="noStrike" kern="0" cap="none" spc="0" normalizeH="0" baseline="0" noProof="0" dirty="0">
              <a:ln>
                <a:noFill/>
              </a:ln>
              <a:solidFill>
                <a:srgbClr val="FFFFFF"/>
              </a:solidFill>
              <a:effectLst/>
              <a:uLnTx/>
              <a:uFillTx/>
              <a:latin typeface="Helvetica Neue"/>
              <a:ea typeface="Calibri" panose="020F0502020204030204" pitchFamily="34" charset="0"/>
              <a:cs typeface="Times New Roman" panose="02020603050405020304" pitchFamily="18" charset="0"/>
              <a:sym typeface="Helvetica Neue"/>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FFFFFF"/>
                </a:solidFill>
                <a:effectLst/>
                <a:uLnTx/>
                <a:uFillTx/>
                <a:latin typeface="Helvetica Neue"/>
                <a:ea typeface="Calibri" panose="020F0502020204030204" pitchFamily="34" charset="0"/>
                <a:cs typeface="Times New Roman" panose="02020603050405020304" pitchFamily="18" charset="0"/>
                <a:sym typeface="Helvetica Neue"/>
              </a:rPr>
              <a:t>Los robots RPA son capaces de imitar muchas acciones de los humanos.</a:t>
            </a: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FFFFFF"/>
                </a:solidFill>
                <a:effectLst/>
                <a:uLnTx/>
                <a:uFillTx/>
                <a:latin typeface="Helvetica Neue"/>
                <a:ea typeface="Calibri" panose="020F0502020204030204" pitchFamily="34" charset="0"/>
                <a:cs typeface="Times New Roman" panose="02020603050405020304" pitchFamily="18" charset="0"/>
                <a:sym typeface="Helvetica Neue"/>
              </a:rPr>
              <a:t>Inician una sesión en aplicaciones, mueven archivos y carpetas, copian y pegan datos, rellenan formularios y extraen datos estructurados y semiestructurados de documentos y navegadores , entre otros.</a:t>
            </a: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
        <p:nvSpPr>
          <p:cNvPr id="7" name="Rectángulo 6"/>
          <p:cNvSpPr/>
          <p:nvPr/>
        </p:nvSpPr>
        <p:spPr>
          <a:xfrm>
            <a:off x="1402080" y="7760118"/>
            <a:ext cx="3992880" cy="2237150"/>
          </a:xfrm>
          <a:prstGeom prst="rect">
            <a:avLst/>
          </a:prstGeom>
          <a:solidFill>
            <a:schemeClr val="accent1"/>
          </a:solidFill>
          <a:ln w="12700" cap="flat">
            <a:solidFill>
              <a:schemeClr val="bg1"/>
            </a:solidFill>
            <a:miter lim="400000"/>
          </a:ln>
          <a:effectLst>
            <a:outerShdw blurRad="50800" dist="38100" dir="10800000" algn="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Log </a:t>
            </a:r>
            <a:r>
              <a:rPr kumimoji="0" lang="es-CO" sz="3400" b="0" i="0" u="none" strike="noStrike" kern="0" cap="none" spc="0" normalizeH="0" baseline="0" noProof="0" dirty="0" err="1">
                <a:ln>
                  <a:noFill/>
                </a:ln>
                <a:solidFill>
                  <a:srgbClr val="FFFFFF"/>
                </a:solidFill>
                <a:effectLst/>
                <a:uLnTx/>
                <a:uFillTx/>
                <a:latin typeface="Helvetica Neue Medium"/>
                <a:ea typeface="+mn-ea"/>
                <a:cs typeface="+mn-cs"/>
                <a:sym typeface="Helvetica Neue Medium"/>
              </a:rPr>
              <a:t>into</a:t>
            </a: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 </a:t>
            </a:r>
            <a:r>
              <a:rPr kumimoji="0" lang="es-CO" sz="3400" b="0" i="0" u="none" strike="noStrike" kern="0" cap="none" spc="0" normalizeH="0" baseline="0" noProof="0" dirty="0" err="1">
                <a:ln>
                  <a:noFill/>
                </a:ln>
                <a:solidFill>
                  <a:srgbClr val="FFFFFF"/>
                </a:solidFill>
                <a:effectLst/>
                <a:uLnTx/>
                <a:uFillTx/>
                <a:latin typeface="Helvetica Neue Medium"/>
                <a:ea typeface="+mn-ea"/>
                <a:cs typeface="+mn-cs"/>
                <a:sym typeface="Helvetica Neue Medium"/>
              </a:rPr>
              <a:t>any</a:t>
            </a: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 </a:t>
            </a:r>
            <a:r>
              <a:rPr kumimoji="0" lang="es-CO" sz="3400" b="0" i="0" u="none" strike="noStrike" kern="0" cap="none" spc="0" normalizeH="0" baseline="0" noProof="0" dirty="0" err="1">
                <a:ln>
                  <a:noFill/>
                </a:ln>
                <a:solidFill>
                  <a:srgbClr val="FFFFFF"/>
                </a:solidFill>
                <a:effectLst/>
                <a:uLnTx/>
                <a:uFillTx/>
                <a:latin typeface="Helvetica Neue Medium"/>
                <a:ea typeface="+mn-ea"/>
                <a:cs typeface="+mn-cs"/>
                <a:sym typeface="Helvetica Neue Medium"/>
              </a:rPr>
              <a:t>application</a:t>
            </a: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
        <p:nvSpPr>
          <p:cNvPr id="10" name="Rectángulo 9"/>
          <p:cNvSpPr/>
          <p:nvPr/>
        </p:nvSpPr>
        <p:spPr>
          <a:xfrm>
            <a:off x="6645626" y="7720280"/>
            <a:ext cx="4113814" cy="2237150"/>
          </a:xfrm>
          <a:prstGeom prst="rect">
            <a:avLst/>
          </a:prstGeom>
          <a:solidFill>
            <a:schemeClr val="accent1"/>
          </a:solidFill>
          <a:ln w="12700" cap="flat">
            <a:solidFill>
              <a:schemeClr val="bg1"/>
            </a:solidFill>
            <a:miter lim="400000"/>
          </a:ln>
          <a:effectLst>
            <a:outerShdw blurRad="50800" dist="38100" dir="10800000" algn="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Conectar con </a:t>
            </a: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err="1">
                <a:ln>
                  <a:noFill/>
                </a:ln>
                <a:solidFill>
                  <a:srgbClr val="FFFFFF"/>
                </a:solidFill>
                <a:effectLst/>
                <a:uLnTx/>
                <a:uFillTx/>
                <a:latin typeface="Helvetica Neue Medium"/>
                <a:ea typeface="+mn-ea"/>
                <a:cs typeface="+mn-cs"/>
                <a:sym typeface="Helvetica Neue Medium"/>
              </a:rPr>
              <a:t>APIs</a:t>
            </a: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 del sistema</a:t>
            </a: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
        <p:nvSpPr>
          <p:cNvPr id="11" name="Rectángulo 10"/>
          <p:cNvSpPr/>
          <p:nvPr/>
        </p:nvSpPr>
        <p:spPr>
          <a:xfrm>
            <a:off x="12010106" y="7760118"/>
            <a:ext cx="3810493" cy="2237150"/>
          </a:xfrm>
          <a:prstGeom prst="rect">
            <a:avLst/>
          </a:prstGeom>
          <a:solidFill>
            <a:schemeClr val="accent1"/>
          </a:solidFill>
          <a:ln w="12700" cap="flat">
            <a:solidFill>
              <a:schemeClr val="bg1"/>
            </a:solidFill>
            <a:miter lim="400000"/>
          </a:ln>
          <a:effectLst>
            <a:outerShdw blurRad="50800" dist="38100" dir="10800000" algn="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Copiar y </a:t>
            </a: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pegar datos</a:t>
            </a: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
        <p:nvSpPr>
          <p:cNvPr id="12" name="Rectángulo 11"/>
          <p:cNvSpPr/>
          <p:nvPr/>
        </p:nvSpPr>
        <p:spPr>
          <a:xfrm>
            <a:off x="16895434" y="7738478"/>
            <a:ext cx="3810493" cy="2237150"/>
          </a:xfrm>
          <a:prstGeom prst="rect">
            <a:avLst/>
          </a:prstGeom>
          <a:solidFill>
            <a:schemeClr val="accent1"/>
          </a:solidFill>
          <a:ln w="12700" cap="flat">
            <a:solidFill>
              <a:schemeClr val="bg1"/>
            </a:solidFill>
            <a:miter lim="400000"/>
          </a:ln>
          <a:effectLst>
            <a:outerShdw blurRad="50800" dist="38100" dir="10800000" algn="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Mover archivos y carpetas</a:t>
            </a: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
        <p:nvSpPr>
          <p:cNvPr id="13" name="Rectángulo 12"/>
          <p:cNvSpPr/>
          <p:nvPr/>
        </p:nvSpPr>
        <p:spPr>
          <a:xfrm>
            <a:off x="1554480" y="11323896"/>
            <a:ext cx="3992880" cy="4330031"/>
          </a:xfrm>
          <a:prstGeom prst="rect">
            <a:avLst/>
          </a:prstGeom>
          <a:solidFill>
            <a:schemeClr val="accent1"/>
          </a:solidFill>
          <a:ln w="12700" cap="flat">
            <a:solidFill>
              <a:schemeClr val="bg1"/>
            </a:solidFill>
            <a:miter lim="400000"/>
          </a:ln>
          <a:effectLst>
            <a:outerShdw blurRad="50800" dist="38100" dir="10800000" algn="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Extraer y procesar contenido estructurado y semiestructurado, </a:t>
            </a:r>
            <a:r>
              <a:rPr kumimoji="0" lang="es-CO" sz="3400" b="0" i="0" u="none" strike="noStrike" kern="0" cap="none" spc="0" normalizeH="0" baseline="0" noProof="0" dirty="0" err="1">
                <a:ln>
                  <a:noFill/>
                </a:ln>
                <a:solidFill>
                  <a:srgbClr val="FFFFFF"/>
                </a:solidFill>
                <a:effectLst/>
                <a:uLnTx/>
                <a:uFillTx/>
                <a:latin typeface="Helvetica Neue Medium"/>
                <a:ea typeface="+mn-ea"/>
                <a:cs typeface="+mn-cs"/>
                <a:sym typeface="Helvetica Neue Medium"/>
              </a:rPr>
              <a:t>PDFs</a:t>
            </a: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 correos electrónicos y formularios</a:t>
            </a:r>
          </a:p>
        </p:txBody>
      </p:sp>
      <p:sp>
        <p:nvSpPr>
          <p:cNvPr id="14" name="Rectángulo 13"/>
          <p:cNvSpPr/>
          <p:nvPr/>
        </p:nvSpPr>
        <p:spPr>
          <a:xfrm>
            <a:off x="6690606" y="11392733"/>
            <a:ext cx="4113814" cy="2237150"/>
          </a:xfrm>
          <a:prstGeom prst="rect">
            <a:avLst/>
          </a:prstGeom>
          <a:solidFill>
            <a:schemeClr val="accent1"/>
          </a:solidFill>
          <a:ln w="12700" cap="flat">
            <a:solidFill>
              <a:schemeClr val="bg1"/>
            </a:solidFill>
            <a:miter lim="400000"/>
          </a:ln>
          <a:effectLst>
            <a:outerShdw blurRad="50800" dist="38100" dir="10800000" algn="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Leer y escribir en bases de datos</a:t>
            </a: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
        <p:nvSpPr>
          <p:cNvPr id="15" name="Rectángulo 14"/>
          <p:cNvSpPr/>
          <p:nvPr/>
        </p:nvSpPr>
        <p:spPr>
          <a:xfrm>
            <a:off x="11947666" y="11413652"/>
            <a:ext cx="4113814" cy="2237150"/>
          </a:xfrm>
          <a:prstGeom prst="rect">
            <a:avLst/>
          </a:prstGeom>
          <a:solidFill>
            <a:schemeClr val="accent1"/>
          </a:solidFill>
          <a:ln w="12700" cap="flat">
            <a:solidFill>
              <a:schemeClr val="bg1"/>
            </a:solidFill>
            <a:miter lim="400000"/>
          </a:ln>
          <a:effectLst>
            <a:outerShdw blurRad="50800" dist="38100" dir="10800000" algn="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Extraer datos de sitios web</a:t>
            </a: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
        <p:nvSpPr>
          <p:cNvPr id="16" name="Rectángulo 15"/>
          <p:cNvSpPr/>
          <p:nvPr/>
        </p:nvSpPr>
        <p:spPr>
          <a:xfrm>
            <a:off x="16743773" y="11392733"/>
            <a:ext cx="4113814" cy="1713930"/>
          </a:xfrm>
          <a:prstGeom prst="rect">
            <a:avLst/>
          </a:prstGeom>
          <a:solidFill>
            <a:schemeClr val="accent1"/>
          </a:solidFill>
          <a:ln w="12700" cap="flat">
            <a:solidFill>
              <a:schemeClr val="bg1"/>
            </a:solidFill>
            <a:miter lim="400000"/>
          </a:ln>
          <a:effectLst>
            <a:outerShdw blurRad="50800" dist="38100" dir="10800000" algn="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rPr>
              <a:t>Realizar cálculos</a:t>
            </a: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400" b="0" i="0" u="none" strike="noStrike" kern="0" cap="none" spc="0" normalizeH="0" baseline="0" noProof="0" dirty="0">
              <a:ln>
                <a:noFill/>
              </a:ln>
              <a:solidFill>
                <a:srgbClr val="FFFFFF"/>
              </a:solidFill>
              <a:effectLst/>
              <a:uLnTx/>
              <a:uFillTx/>
              <a:latin typeface="Helvetica Neue Medium"/>
              <a:ea typeface="+mn-ea"/>
              <a:cs typeface="+mn-cs"/>
              <a:sym typeface="Helvetica Neue Medium"/>
            </a:endParaRPr>
          </a:p>
        </p:txBody>
      </p:sp>
    </p:spTree>
    <p:extLst>
      <p:ext uri="{BB962C8B-B14F-4D97-AF65-F5344CB8AC3E}">
        <p14:creationId xmlns:p14="http://schemas.microsoft.com/office/powerpoint/2010/main" val="355564632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9" name="Título"/>
          <p:cNvSpPr txBox="1"/>
          <p:nvPr/>
        </p:nvSpPr>
        <p:spPr>
          <a:xfrm>
            <a:off x="1005840" y="1399382"/>
            <a:ext cx="20787360" cy="16612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850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l"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Las mejores herramientas de RPA en 2020</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pic>
        <p:nvPicPr>
          <p:cNvPr id="2" name="Imagen 1"/>
          <p:cNvPicPr>
            <a:picLocks noChangeAspect="1"/>
          </p:cNvPicPr>
          <p:nvPr/>
        </p:nvPicPr>
        <p:blipFill>
          <a:blip r:embed="rId4"/>
          <a:stretch>
            <a:fillRect/>
          </a:stretch>
        </p:blipFill>
        <p:spPr>
          <a:xfrm>
            <a:off x="485670" y="4880861"/>
            <a:ext cx="4411195" cy="1940926"/>
          </a:xfrm>
          <a:prstGeom prst="rect">
            <a:avLst/>
          </a:prstGeom>
        </p:spPr>
      </p:pic>
      <p:pic>
        <p:nvPicPr>
          <p:cNvPr id="3" name="Imagen 2"/>
          <p:cNvPicPr>
            <a:picLocks noChangeAspect="1"/>
          </p:cNvPicPr>
          <p:nvPr/>
        </p:nvPicPr>
        <p:blipFill>
          <a:blip r:embed="rId5"/>
          <a:stretch>
            <a:fillRect/>
          </a:stretch>
        </p:blipFill>
        <p:spPr>
          <a:xfrm>
            <a:off x="6066403" y="5262915"/>
            <a:ext cx="5333116" cy="1864726"/>
          </a:xfrm>
          <a:prstGeom prst="rect">
            <a:avLst/>
          </a:prstGeom>
        </p:spPr>
      </p:pic>
      <p:pic>
        <p:nvPicPr>
          <p:cNvPr id="4" name="Imagen 3"/>
          <p:cNvPicPr>
            <a:picLocks noChangeAspect="1"/>
          </p:cNvPicPr>
          <p:nvPr/>
        </p:nvPicPr>
        <p:blipFill>
          <a:blip r:embed="rId6"/>
          <a:stretch>
            <a:fillRect/>
          </a:stretch>
        </p:blipFill>
        <p:spPr>
          <a:xfrm>
            <a:off x="5917791" y="6697591"/>
            <a:ext cx="6020753" cy="764540"/>
          </a:xfrm>
          <a:prstGeom prst="rect">
            <a:avLst/>
          </a:prstGeom>
        </p:spPr>
      </p:pic>
      <p:pic>
        <p:nvPicPr>
          <p:cNvPr id="5" name="Imagen 4"/>
          <p:cNvPicPr>
            <a:picLocks noChangeAspect="1"/>
          </p:cNvPicPr>
          <p:nvPr/>
        </p:nvPicPr>
        <p:blipFill>
          <a:blip r:embed="rId7"/>
          <a:stretch>
            <a:fillRect/>
          </a:stretch>
        </p:blipFill>
        <p:spPr>
          <a:xfrm>
            <a:off x="12918896" y="5447829"/>
            <a:ext cx="4528832" cy="1424391"/>
          </a:xfrm>
          <a:prstGeom prst="rect">
            <a:avLst/>
          </a:prstGeom>
        </p:spPr>
      </p:pic>
      <p:pic>
        <p:nvPicPr>
          <p:cNvPr id="8" name="Imagen 7"/>
          <p:cNvPicPr>
            <a:picLocks noChangeAspect="1"/>
          </p:cNvPicPr>
          <p:nvPr/>
        </p:nvPicPr>
        <p:blipFill>
          <a:blip r:embed="rId8"/>
          <a:stretch>
            <a:fillRect/>
          </a:stretch>
        </p:blipFill>
        <p:spPr>
          <a:xfrm>
            <a:off x="13108082" y="6737336"/>
            <a:ext cx="4026215" cy="944928"/>
          </a:xfrm>
          <a:prstGeom prst="rect">
            <a:avLst/>
          </a:prstGeom>
        </p:spPr>
      </p:pic>
      <p:pic>
        <p:nvPicPr>
          <p:cNvPr id="17" name="Imagen 16"/>
          <p:cNvPicPr>
            <a:picLocks noChangeAspect="1"/>
          </p:cNvPicPr>
          <p:nvPr/>
        </p:nvPicPr>
        <p:blipFill>
          <a:blip r:embed="rId9"/>
          <a:stretch>
            <a:fillRect/>
          </a:stretch>
        </p:blipFill>
        <p:spPr>
          <a:xfrm>
            <a:off x="18580097" y="3414777"/>
            <a:ext cx="4615815" cy="3661880"/>
          </a:xfrm>
          <a:prstGeom prst="rect">
            <a:avLst/>
          </a:prstGeom>
        </p:spPr>
      </p:pic>
      <p:pic>
        <p:nvPicPr>
          <p:cNvPr id="18" name="Imagen 17"/>
          <p:cNvPicPr>
            <a:picLocks noChangeAspect="1"/>
          </p:cNvPicPr>
          <p:nvPr/>
        </p:nvPicPr>
        <p:blipFill>
          <a:blip r:embed="rId10"/>
          <a:stretch>
            <a:fillRect/>
          </a:stretch>
        </p:blipFill>
        <p:spPr>
          <a:xfrm>
            <a:off x="18654085" y="6926151"/>
            <a:ext cx="4572626" cy="940166"/>
          </a:xfrm>
          <a:prstGeom prst="rect">
            <a:avLst/>
          </a:prstGeom>
        </p:spPr>
      </p:pic>
      <p:pic>
        <p:nvPicPr>
          <p:cNvPr id="19" name="Imagen 18"/>
          <p:cNvPicPr>
            <a:picLocks noChangeAspect="1"/>
          </p:cNvPicPr>
          <p:nvPr/>
        </p:nvPicPr>
        <p:blipFill>
          <a:blip r:embed="rId11"/>
          <a:stretch>
            <a:fillRect/>
          </a:stretch>
        </p:blipFill>
        <p:spPr>
          <a:xfrm>
            <a:off x="1005840" y="9136749"/>
            <a:ext cx="4378948" cy="2379863"/>
          </a:xfrm>
          <a:prstGeom prst="rect">
            <a:avLst/>
          </a:prstGeom>
        </p:spPr>
      </p:pic>
      <p:pic>
        <p:nvPicPr>
          <p:cNvPr id="20" name="Imagen 19"/>
          <p:cNvPicPr>
            <a:picLocks noChangeAspect="1"/>
          </p:cNvPicPr>
          <p:nvPr/>
        </p:nvPicPr>
        <p:blipFill>
          <a:blip r:embed="rId12"/>
          <a:stretch>
            <a:fillRect/>
          </a:stretch>
        </p:blipFill>
        <p:spPr>
          <a:xfrm>
            <a:off x="485670" y="11163870"/>
            <a:ext cx="6231784" cy="705485"/>
          </a:xfrm>
          <a:prstGeom prst="rect">
            <a:avLst/>
          </a:prstGeom>
        </p:spPr>
      </p:pic>
      <p:pic>
        <p:nvPicPr>
          <p:cNvPr id="21" name="Imagen 20"/>
          <p:cNvPicPr>
            <a:picLocks noChangeAspect="1"/>
          </p:cNvPicPr>
          <p:nvPr/>
        </p:nvPicPr>
        <p:blipFill>
          <a:blip r:embed="rId13"/>
          <a:stretch>
            <a:fillRect/>
          </a:stretch>
        </p:blipFill>
        <p:spPr>
          <a:xfrm>
            <a:off x="7730079" y="9253568"/>
            <a:ext cx="2767197" cy="1271415"/>
          </a:xfrm>
          <a:prstGeom prst="rect">
            <a:avLst/>
          </a:prstGeom>
        </p:spPr>
      </p:pic>
      <p:pic>
        <p:nvPicPr>
          <p:cNvPr id="22" name="Imagen 21"/>
          <p:cNvPicPr>
            <a:picLocks noChangeAspect="1"/>
          </p:cNvPicPr>
          <p:nvPr/>
        </p:nvPicPr>
        <p:blipFill>
          <a:blip r:embed="rId14"/>
          <a:stretch>
            <a:fillRect/>
          </a:stretch>
        </p:blipFill>
        <p:spPr>
          <a:xfrm>
            <a:off x="7749591" y="10524983"/>
            <a:ext cx="2747685" cy="820737"/>
          </a:xfrm>
          <a:prstGeom prst="rect">
            <a:avLst/>
          </a:prstGeom>
        </p:spPr>
      </p:pic>
      <p:pic>
        <p:nvPicPr>
          <p:cNvPr id="23" name="Imagen 22"/>
          <p:cNvPicPr>
            <a:picLocks noChangeAspect="1"/>
          </p:cNvPicPr>
          <p:nvPr/>
        </p:nvPicPr>
        <p:blipFill>
          <a:blip r:embed="rId15"/>
          <a:stretch>
            <a:fillRect/>
          </a:stretch>
        </p:blipFill>
        <p:spPr>
          <a:xfrm>
            <a:off x="13532319" y="8273189"/>
            <a:ext cx="3128010" cy="3128010"/>
          </a:xfrm>
          <a:prstGeom prst="rect">
            <a:avLst/>
          </a:prstGeom>
        </p:spPr>
      </p:pic>
      <p:pic>
        <p:nvPicPr>
          <p:cNvPr id="24" name="Imagen 23"/>
          <p:cNvPicPr>
            <a:picLocks noChangeAspect="1"/>
          </p:cNvPicPr>
          <p:nvPr/>
        </p:nvPicPr>
        <p:blipFill>
          <a:blip r:embed="rId16"/>
          <a:stretch>
            <a:fillRect/>
          </a:stretch>
        </p:blipFill>
        <p:spPr>
          <a:xfrm>
            <a:off x="12007221" y="11163870"/>
            <a:ext cx="6616065" cy="818116"/>
          </a:xfrm>
          <a:prstGeom prst="rect">
            <a:avLst/>
          </a:prstGeom>
        </p:spPr>
      </p:pic>
      <p:pic>
        <p:nvPicPr>
          <p:cNvPr id="25" name="Imagen 24"/>
          <p:cNvPicPr>
            <a:picLocks noChangeAspect="1"/>
          </p:cNvPicPr>
          <p:nvPr/>
        </p:nvPicPr>
        <p:blipFill>
          <a:blip r:embed="rId17"/>
          <a:stretch>
            <a:fillRect/>
          </a:stretch>
        </p:blipFill>
        <p:spPr>
          <a:xfrm>
            <a:off x="20621124" y="8459341"/>
            <a:ext cx="3057271" cy="3057271"/>
          </a:xfrm>
          <a:prstGeom prst="rect">
            <a:avLst/>
          </a:prstGeom>
        </p:spPr>
      </p:pic>
      <p:pic>
        <p:nvPicPr>
          <p:cNvPr id="26" name="Imagen 25"/>
          <p:cNvPicPr>
            <a:picLocks noChangeAspect="1"/>
          </p:cNvPicPr>
          <p:nvPr/>
        </p:nvPicPr>
        <p:blipFill>
          <a:blip r:embed="rId18"/>
          <a:stretch>
            <a:fillRect/>
          </a:stretch>
        </p:blipFill>
        <p:spPr>
          <a:xfrm>
            <a:off x="19553713" y="11444343"/>
            <a:ext cx="4478973" cy="850024"/>
          </a:xfrm>
          <a:prstGeom prst="rect">
            <a:avLst/>
          </a:prstGeom>
        </p:spPr>
      </p:pic>
      <p:pic>
        <p:nvPicPr>
          <p:cNvPr id="27" name="Imagen 26"/>
          <p:cNvPicPr>
            <a:picLocks noChangeAspect="1"/>
          </p:cNvPicPr>
          <p:nvPr/>
        </p:nvPicPr>
        <p:blipFill>
          <a:blip r:embed="rId19"/>
          <a:stretch>
            <a:fillRect/>
          </a:stretch>
        </p:blipFill>
        <p:spPr>
          <a:xfrm>
            <a:off x="11938544" y="12516637"/>
            <a:ext cx="4482582" cy="1726624"/>
          </a:xfrm>
          <a:prstGeom prst="rect">
            <a:avLst/>
          </a:prstGeom>
        </p:spPr>
      </p:pic>
      <p:pic>
        <p:nvPicPr>
          <p:cNvPr id="28" name="Imagen 27"/>
          <p:cNvPicPr>
            <a:picLocks noChangeAspect="1"/>
          </p:cNvPicPr>
          <p:nvPr/>
        </p:nvPicPr>
        <p:blipFill>
          <a:blip r:embed="rId20"/>
          <a:stretch>
            <a:fillRect/>
          </a:stretch>
        </p:blipFill>
        <p:spPr>
          <a:xfrm>
            <a:off x="11913207" y="14013321"/>
            <a:ext cx="5221090" cy="643696"/>
          </a:xfrm>
          <a:prstGeom prst="rect">
            <a:avLst/>
          </a:prstGeom>
        </p:spPr>
      </p:pic>
      <p:pic>
        <p:nvPicPr>
          <p:cNvPr id="29" name="Imagen 28"/>
          <p:cNvPicPr>
            <a:picLocks noChangeAspect="1"/>
          </p:cNvPicPr>
          <p:nvPr/>
        </p:nvPicPr>
        <p:blipFill>
          <a:blip r:embed="rId21"/>
          <a:stretch>
            <a:fillRect/>
          </a:stretch>
        </p:blipFill>
        <p:spPr>
          <a:xfrm>
            <a:off x="7014119" y="11981986"/>
            <a:ext cx="2675572" cy="2695689"/>
          </a:xfrm>
          <a:prstGeom prst="rect">
            <a:avLst/>
          </a:prstGeom>
        </p:spPr>
      </p:pic>
      <p:pic>
        <p:nvPicPr>
          <p:cNvPr id="30" name="Imagen 29"/>
          <p:cNvPicPr>
            <a:picLocks noChangeAspect="1"/>
          </p:cNvPicPr>
          <p:nvPr/>
        </p:nvPicPr>
        <p:blipFill>
          <a:blip r:embed="rId22"/>
          <a:stretch>
            <a:fillRect/>
          </a:stretch>
        </p:blipFill>
        <p:spPr>
          <a:xfrm>
            <a:off x="6205597" y="14715361"/>
            <a:ext cx="5193922" cy="721378"/>
          </a:xfrm>
          <a:prstGeom prst="rect">
            <a:avLst/>
          </a:prstGeom>
        </p:spPr>
      </p:pic>
      <p:sp>
        <p:nvSpPr>
          <p:cNvPr id="31" name="Rectángulo 30"/>
          <p:cNvSpPr/>
          <p:nvPr/>
        </p:nvSpPr>
        <p:spPr>
          <a:xfrm>
            <a:off x="15584498" y="15038076"/>
            <a:ext cx="8799005" cy="646331"/>
          </a:xfrm>
          <a:prstGeom prst="rect">
            <a:avLst/>
          </a:prstGeom>
        </p:spPr>
        <p:txBody>
          <a:bodyPr wrap="square">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r>
              <a:rPr kumimoji="0" lang="en-US" sz="3600" b="1" i="0" u="none" strike="noStrike" kern="0" cap="none" spc="0" normalizeH="0" baseline="0" noProof="0" dirty="0">
                <a:ln>
                  <a:noFill/>
                </a:ln>
                <a:solidFill>
                  <a:srgbClr val="FFFFFF"/>
                </a:solidFill>
                <a:effectLst/>
                <a:uLnTx/>
                <a:uFillTx/>
                <a:latin typeface="Helvetica Neue"/>
                <a:sym typeface="Helvetica Neue"/>
                <a:hlinkClick r:id="rId23"/>
              </a:rPr>
              <a:t>https://www.comparasoftware.com/rpa</a:t>
            </a:r>
            <a:endParaRPr kumimoji="0" lang="es-CO" sz="3600" b="1" i="0" u="none" strike="noStrike" kern="0" cap="none" spc="0" normalizeH="0" baseline="0" noProof="0" dirty="0">
              <a:ln>
                <a:noFill/>
              </a:ln>
              <a:solidFill>
                <a:srgbClr val="FFFFFF"/>
              </a:solidFill>
              <a:effectLst/>
              <a:uLnTx/>
              <a:uFillTx/>
              <a:latin typeface="Helvetica Neue"/>
              <a:sym typeface="Helvetica Neue"/>
            </a:endParaRPr>
          </a:p>
        </p:txBody>
      </p:sp>
    </p:spTree>
    <p:extLst>
      <p:ext uri="{BB962C8B-B14F-4D97-AF65-F5344CB8AC3E}">
        <p14:creationId xmlns:p14="http://schemas.microsoft.com/office/powerpoint/2010/main" val="399911183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550970"/>
            <a:ext cx="10435560" cy="18136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SOFTWARE </a:t>
            </a:r>
            <a:r>
              <a:rPr kumimoji="0" lang="es-CO" sz="10000" b="1" i="0" u="none" strike="noStrike" kern="0" cap="none" spc="0" normalizeH="0" baseline="0" noProof="0" dirty="0" err="1">
                <a:ln>
                  <a:noFill/>
                </a:ln>
                <a:solidFill>
                  <a:srgbClr val="FFFFFF"/>
                </a:solidFill>
                <a:effectLst/>
                <a:uLnTx/>
                <a:uFillTx/>
                <a:latin typeface="Calibri"/>
                <a:cs typeface="Calibri"/>
                <a:sym typeface="Calibri"/>
              </a:rPr>
              <a:t>Uipath</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4" name="Rectángulo 3"/>
          <p:cNvSpPr/>
          <p:nvPr/>
        </p:nvSpPr>
        <p:spPr>
          <a:xfrm>
            <a:off x="655320" y="4541520"/>
            <a:ext cx="15819120" cy="2308324"/>
          </a:xfrm>
          <a:prstGeom prst="rect">
            <a:avLst/>
          </a:prstGeom>
          <a:solidFill>
            <a:schemeClr val="tx1">
              <a:lumMod val="95000"/>
            </a:schemeClr>
          </a:solidFill>
          <a:ln w="57150">
            <a:solidFill>
              <a:srgbClr val="555555"/>
            </a:solidFill>
          </a:ln>
          <a:effectLst>
            <a:outerShdw blurRad="50800" dist="38100" dir="13500000" algn="br" rotWithShape="0">
              <a:prstClr val="black">
                <a:alpha val="40000"/>
              </a:prstClr>
            </a:outerShdw>
            <a:softEdge rad="63500"/>
          </a:effectLst>
        </p:spPr>
        <p:txBody>
          <a:bodyPr wrap="square">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ES" sz="3600" b="0" i="0" u="none" strike="noStrike" kern="0" cap="none" spc="0" normalizeH="0" baseline="0" noProof="0" dirty="0" err="1">
                <a:ln>
                  <a:noFill/>
                </a:ln>
                <a:solidFill>
                  <a:srgbClr val="333333"/>
                </a:solidFill>
                <a:effectLst/>
                <a:uLnTx/>
                <a:uFillTx/>
                <a:latin typeface="Helvetica Neue Medium"/>
                <a:sym typeface="Helvetica Neue"/>
              </a:rPr>
              <a:t>UiPath</a:t>
            </a:r>
            <a:r>
              <a:rPr kumimoji="0" lang="es-ES" sz="3600" b="0" i="0" u="none" strike="noStrike" kern="0" cap="none" spc="0" normalizeH="0" baseline="0" noProof="0" dirty="0">
                <a:ln>
                  <a:noFill/>
                </a:ln>
                <a:solidFill>
                  <a:srgbClr val="333333"/>
                </a:solidFill>
                <a:effectLst/>
                <a:uLnTx/>
                <a:uFillTx/>
                <a:latin typeface="Helvetica Neue Medium"/>
                <a:sym typeface="Helvetica Neue"/>
              </a:rPr>
              <a:t> es una herramienta de</a:t>
            </a:r>
            <a:r>
              <a:rPr kumimoji="0" lang="es-ES" sz="3600" b="0" i="0" u="none" strike="noStrike" kern="0" cap="none" spc="0" normalizeH="0" baseline="0" noProof="0" dirty="0">
                <a:ln>
                  <a:noFill/>
                </a:ln>
                <a:solidFill>
                  <a:srgbClr val="434343"/>
                </a:solidFill>
                <a:effectLst/>
                <a:uLnTx/>
                <a:uFillTx/>
                <a:latin typeface="Helvetica Neue Medium"/>
                <a:sym typeface="Helvetica Neue"/>
              </a:rPr>
              <a:t> RPA (</a:t>
            </a:r>
            <a:r>
              <a:rPr kumimoji="0" lang="es-ES" sz="3600" b="0" i="0" u="none" strike="noStrike" kern="0" cap="none" spc="0" normalizeH="0" baseline="0" noProof="0" dirty="0" err="1">
                <a:ln>
                  <a:noFill/>
                </a:ln>
                <a:solidFill>
                  <a:srgbClr val="434343"/>
                </a:solidFill>
                <a:effectLst/>
                <a:uLnTx/>
                <a:uFillTx/>
                <a:latin typeface="Helvetica Neue Medium"/>
                <a:sym typeface="Helvetica Neue"/>
              </a:rPr>
              <a:t>Robotic</a:t>
            </a:r>
            <a:r>
              <a:rPr kumimoji="0" lang="es-ES" sz="3600" b="0" i="0" u="none" strike="noStrike" kern="0" cap="none" spc="0" normalizeH="0" baseline="0" noProof="0" dirty="0">
                <a:ln>
                  <a:noFill/>
                </a:ln>
                <a:solidFill>
                  <a:srgbClr val="434343"/>
                </a:solidFill>
                <a:effectLst/>
                <a:uLnTx/>
                <a:uFillTx/>
                <a:latin typeface="Helvetica Neue Medium"/>
                <a:sym typeface="Helvetica Neue"/>
              </a:rPr>
              <a:t> </a:t>
            </a:r>
            <a:r>
              <a:rPr kumimoji="0" lang="es-ES" sz="3600" b="0" i="0" u="none" strike="noStrike" kern="0" cap="none" spc="0" normalizeH="0" baseline="0" noProof="0" dirty="0" err="1">
                <a:ln>
                  <a:noFill/>
                </a:ln>
                <a:solidFill>
                  <a:srgbClr val="434343"/>
                </a:solidFill>
                <a:effectLst/>
                <a:uLnTx/>
                <a:uFillTx/>
                <a:latin typeface="Helvetica Neue Medium"/>
                <a:sym typeface="Helvetica Neue"/>
              </a:rPr>
              <a:t>Process</a:t>
            </a:r>
            <a:r>
              <a:rPr kumimoji="0" lang="es-ES" sz="3600" b="0" i="0" u="none" strike="noStrike" kern="0" cap="none" spc="0" normalizeH="0" baseline="0" noProof="0" dirty="0">
                <a:ln>
                  <a:noFill/>
                </a:ln>
                <a:solidFill>
                  <a:srgbClr val="434343"/>
                </a:solidFill>
                <a:effectLst/>
                <a:uLnTx/>
                <a:uFillTx/>
                <a:latin typeface="Helvetica Neue Medium"/>
                <a:sym typeface="Helvetica Neue"/>
              </a:rPr>
              <a:t> </a:t>
            </a:r>
            <a:r>
              <a:rPr kumimoji="0" lang="es-ES" sz="3600" b="0" i="0" u="none" strike="noStrike" kern="0" cap="none" spc="0" normalizeH="0" baseline="0" noProof="0" dirty="0" err="1">
                <a:ln>
                  <a:noFill/>
                </a:ln>
                <a:solidFill>
                  <a:srgbClr val="434343"/>
                </a:solidFill>
                <a:effectLst/>
                <a:uLnTx/>
                <a:uFillTx/>
                <a:latin typeface="Helvetica Neue Medium"/>
                <a:sym typeface="Helvetica Neue"/>
              </a:rPr>
              <a:t>Automation</a:t>
            </a:r>
            <a:r>
              <a:rPr kumimoji="0" lang="es-ES" sz="3600" b="0" i="0" u="none" strike="noStrike" kern="0" cap="none" spc="0" normalizeH="0" baseline="0" noProof="0" dirty="0">
                <a:ln>
                  <a:noFill/>
                </a:ln>
                <a:solidFill>
                  <a:srgbClr val="434343"/>
                </a:solidFill>
                <a:effectLst/>
                <a:uLnTx/>
                <a:uFillTx/>
                <a:latin typeface="Helvetica Neue Medium"/>
                <a:sym typeface="Helvetica Neue"/>
              </a:rPr>
              <a:t>) que se </a:t>
            </a:r>
            <a:r>
              <a:rPr kumimoji="0" lang="es-ES" sz="3600" b="0" i="0" u="none" strike="noStrike" kern="0" cap="none" spc="0" normalizeH="0" baseline="0" noProof="0" dirty="0">
                <a:ln>
                  <a:noFill/>
                </a:ln>
                <a:solidFill>
                  <a:srgbClr val="333333"/>
                </a:solidFill>
                <a:effectLst/>
                <a:uLnTx/>
                <a:uFillTx/>
                <a:latin typeface="Helvetica Neue Medium"/>
                <a:sym typeface="Helvetica Neue"/>
              </a:rPr>
              <a:t>utiliza para automatizaciones de escritorio en Windows. Esta herramienta tiene por objetivo </a:t>
            </a:r>
            <a:r>
              <a:rPr kumimoji="0" lang="es-ES" sz="3600" b="1" i="0" u="none" strike="noStrike" kern="0" cap="none" spc="0" normalizeH="0" baseline="0" noProof="0" dirty="0">
                <a:ln>
                  <a:noFill/>
                </a:ln>
                <a:solidFill>
                  <a:srgbClr val="333333"/>
                </a:solidFill>
                <a:effectLst/>
                <a:uLnTx/>
                <a:uFillTx/>
                <a:latin typeface="Helvetica Neue Medium"/>
                <a:sym typeface="Helvetica Neue"/>
              </a:rPr>
              <a:t>automatizar tareas repetitivas y así eliminar la intervención del ser humano. </a:t>
            </a:r>
            <a:endParaRPr kumimoji="0" lang="es-CO" sz="3600" b="1" i="0" u="none" strike="noStrike" kern="0" cap="none" spc="0" normalizeH="0" baseline="0" noProof="0" dirty="0">
              <a:ln>
                <a:noFill/>
              </a:ln>
              <a:solidFill>
                <a:srgbClr val="FFFFFF"/>
              </a:solidFill>
              <a:effectLst/>
              <a:uLnTx/>
              <a:uFillTx/>
              <a:latin typeface="Helvetica Neue Medium"/>
              <a:sym typeface="Helvetica Neue"/>
            </a:endParaRPr>
          </a:p>
        </p:txBody>
      </p:sp>
      <p:sp>
        <p:nvSpPr>
          <p:cNvPr id="5" name="Rectángulo 4"/>
          <p:cNvSpPr/>
          <p:nvPr/>
        </p:nvSpPr>
        <p:spPr>
          <a:xfrm>
            <a:off x="3217359" y="9288880"/>
            <a:ext cx="16149782" cy="5078313"/>
          </a:xfrm>
          <a:prstGeom prst="rect">
            <a:avLst/>
          </a:prstGeom>
          <a:gradFill flip="none" rotWithShape="1">
            <a:gsLst>
              <a:gs pos="0">
                <a:schemeClr val="tx1">
                  <a:lumMod val="95000"/>
                  <a:shade val="30000"/>
                  <a:satMod val="115000"/>
                </a:schemeClr>
              </a:gs>
              <a:gs pos="50000">
                <a:schemeClr val="tx1">
                  <a:lumMod val="95000"/>
                  <a:shade val="67500"/>
                  <a:satMod val="115000"/>
                </a:schemeClr>
              </a:gs>
              <a:gs pos="100000">
                <a:schemeClr val="tx1">
                  <a:lumMod val="95000"/>
                  <a:shade val="100000"/>
                  <a:satMod val="115000"/>
                </a:schemeClr>
              </a:gs>
            </a:gsLst>
            <a:lin ang="2700000" scaled="1"/>
            <a:tileRect/>
          </a:gradFill>
          <a:ln w="57150">
            <a:solidFill>
              <a:schemeClr val="tx1">
                <a:lumMod val="50000"/>
              </a:schemeClr>
            </a:solidFill>
          </a:ln>
          <a:effectLst/>
        </p:spPr>
        <p:txBody>
          <a:bodyPr wrap="square">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ES" sz="3600" b="0" i="0" u="none" strike="noStrike" kern="0" cap="none" spc="0" normalizeH="0" baseline="0" noProof="0" dirty="0">
              <a:ln>
                <a:noFill/>
              </a:ln>
              <a:solidFill>
                <a:srgbClr val="333333"/>
              </a:solidFill>
              <a:effectLst/>
              <a:uLnTx/>
              <a:uFillTx/>
              <a:latin typeface="Helvetica Neue Medium"/>
              <a:sym typeface="Helvetica Neue"/>
            </a:endParaRPr>
          </a:p>
          <a:p>
            <a:pPr marL="0" marR="0" lvl="0" indent="0" algn="ctr" defTabSz="943239" rtl="0" eaLnBrk="1" fontAlgn="auto" latinLnBrk="0" hangingPunct="0">
              <a:lnSpc>
                <a:spcPct val="100000"/>
              </a:lnSpc>
              <a:spcBef>
                <a:spcPts val="0"/>
              </a:spcBef>
              <a:spcAft>
                <a:spcPts val="0"/>
              </a:spcAft>
              <a:buClrTx/>
              <a:buSzTx/>
              <a:buFontTx/>
              <a:buNone/>
              <a:tabLst/>
              <a:defRPr/>
            </a:pPr>
            <a:r>
              <a:rPr kumimoji="0" lang="es-ES" sz="3600" b="0" i="0" u="none" strike="noStrike" kern="0" cap="none" spc="0" normalizeH="0" baseline="0" noProof="0" dirty="0" err="1">
                <a:ln>
                  <a:noFill/>
                </a:ln>
                <a:solidFill>
                  <a:srgbClr val="333333"/>
                </a:solidFill>
                <a:effectLst/>
                <a:uLnTx/>
                <a:uFillTx/>
                <a:latin typeface="Helvetica Neue Medium"/>
                <a:sym typeface="Helvetica Neue"/>
              </a:rPr>
              <a:t>UiPath</a:t>
            </a:r>
            <a:r>
              <a:rPr kumimoji="0" lang="es-ES" sz="3600" b="0" i="0" u="none" strike="noStrike" kern="0" cap="none" spc="0" normalizeH="0" baseline="0" noProof="0" dirty="0">
                <a:ln>
                  <a:noFill/>
                </a:ln>
                <a:solidFill>
                  <a:srgbClr val="333333"/>
                </a:solidFill>
                <a:effectLst/>
                <a:uLnTx/>
                <a:uFillTx/>
                <a:latin typeface="Helvetica Neue Medium"/>
                <a:sym typeface="Helvetica Neue"/>
              </a:rPr>
              <a:t> aporta valor a todos los sectores de actividad ya que elimina el trabajo manual que no tiene valor añadido y </a:t>
            </a:r>
            <a:r>
              <a:rPr kumimoji="0" lang="es-ES" sz="3600" b="1" i="0" u="none" strike="noStrike" kern="0" cap="none" spc="0" normalizeH="0" baseline="0" noProof="0" dirty="0">
                <a:ln>
                  <a:noFill/>
                </a:ln>
                <a:solidFill>
                  <a:srgbClr val="333333"/>
                </a:solidFill>
                <a:effectLst/>
                <a:uLnTx/>
                <a:uFillTx/>
                <a:latin typeface="Helvetica Neue Medium"/>
                <a:sym typeface="Helvetica Neue"/>
              </a:rPr>
              <a:t>aumenta la productividad del usuario</a:t>
            </a:r>
            <a:r>
              <a:rPr kumimoji="0" lang="es-ES" sz="3600" b="0" i="0" u="none" strike="noStrike" kern="0" cap="none" spc="0" normalizeH="0" baseline="0" noProof="0" dirty="0">
                <a:ln>
                  <a:noFill/>
                </a:ln>
                <a:solidFill>
                  <a:srgbClr val="333333"/>
                </a:solidFill>
                <a:effectLst/>
                <a:uLnTx/>
                <a:uFillTx/>
                <a:latin typeface="Helvetica Neue Medium"/>
                <a:sym typeface="Helvetica Neue"/>
              </a:rPr>
              <a:t> a gran velocidad. Las empresas pueden automatizar sus procesos y escalar rápidamente a un gran número de los mismos, sin necesidad de recursos adicionales, siendo </a:t>
            </a:r>
            <a:r>
              <a:rPr kumimoji="0" lang="es-ES" sz="3600" b="0" i="0" u="none" strike="noStrike" kern="0" cap="none" spc="0" normalizeH="0" baseline="0" noProof="0" dirty="0" err="1">
                <a:ln>
                  <a:noFill/>
                </a:ln>
                <a:solidFill>
                  <a:srgbClr val="333333"/>
                </a:solidFill>
                <a:effectLst/>
                <a:uLnTx/>
                <a:uFillTx/>
                <a:latin typeface="Helvetica Neue Medium"/>
                <a:sym typeface="Helvetica Neue"/>
              </a:rPr>
              <a:t>UiPath</a:t>
            </a:r>
            <a:r>
              <a:rPr kumimoji="0" lang="es-ES" sz="3600" b="0" i="0" u="none" strike="noStrike" kern="0" cap="none" spc="0" normalizeH="0" baseline="0" noProof="0" dirty="0">
                <a:ln>
                  <a:noFill/>
                </a:ln>
                <a:solidFill>
                  <a:srgbClr val="333333"/>
                </a:solidFill>
                <a:effectLst/>
                <a:uLnTx/>
                <a:uFillTx/>
                <a:latin typeface="Helvetica Neue Medium"/>
                <a:sym typeface="Helvetica Neue"/>
              </a:rPr>
              <a:t> una solución óptima para compañías que no quieren invertir en infraestructura o hardware inicial y no cuentan con recursos dedicados para mantener una infraestructura de automatización.</a:t>
            </a: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600" b="1" i="0" u="none" strike="noStrike" kern="0" cap="none" spc="0" normalizeH="0" baseline="0" noProof="0" dirty="0">
              <a:ln>
                <a:noFill/>
              </a:ln>
              <a:solidFill>
                <a:srgbClr val="FFFFFF"/>
              </a:solidFill>
              <a:effectLst/>
              <a:uLnTx/>
              <a:uFillTx/>
              <a:latin typeface="Helvetica Neue Medium"/>
              <a:sym typeface="Helvetica Neue"/>
            </a:endParaRPr>
          </a:p>
        </p:txBody>
      </p:sp>
      <p:sp>
        <p:nvSpPr>
          <p:cNvPr id="6" name="Rectángulo 5"/>
          <p:cNvSpPr/>
          <p:nvPr/>
        </p:nvSpPr>
        <p:spPr>
          <a:xfrm>
            <a:off x="7101840" y="15040323"/>
            <a:ext cx="17891760" cy="646331"/>
          </a:xfrm>
          <a:prstGeom prst="rect">
            <a:avLst/>
          </a:prstGeom>
        </p:spPr>
        <p:txBody>
          <a:bodyPr wrap="square">
            <a:spAutoFit/>
          </a:bodyPr>
          <a:lstStyle/>
          <a:p>
            <a:pPr marL="0" marR="0" lvl="0" indent="0" algn="ctr" defTabSz="943239" rtl="0" eaLnBrk="1" fontAlgn="auto" latinLnBrk="0" hangingPunct="0">
              <a:lnSpc>
                <a:spcPct val="100000"/>
              </a:lnSpc>
              <a:spcBef>
                <a:spcPts val="0"/>
              </a:spcBef>
              <a:spcAft>
                <a:spcPts val="0"/>
              </a:spcAft>
              <a:buClrTx/>
              <a:buSzTx/>
              <a:buFontTx/>
              <a:buNone/>
              <a:tabLst/>
              <a:defRPr/>
            </a:pPr>
            <a:r>
              <a:rPr kumimoji="0" lang="en-US" sz="3600" b="1" i="0" u="none" strike="noStrike" kern="0" cap="none" spc="0" normalizeH="0" baseline="0" noProof="0" dirty="0">
                <a:ln>
                  <a:noFill/>
                </a:ln>
                <a:solidFill>
                  <a:srgbClr val="FFFFFF"/>
                </a:solidFill>
                <a:effectLst/>
                <a:uLnTx/>
                <a:uFillTx/>
                <a:latin typeface="Helvetica Neue"/>
                <a:sym typeface="Helvetica Neue"/>
                <a:hlinkClick r:id="rId3"/>
              </a:rPr>
              <a:t>https://www.hiberus.com/crecemos-contigo/que-es-uipath-plataforma-rpa/</a:t>
            </a:r>
            <a:endParaRPr kumimoji="0" lang="es-CO" sz="3600" b="1" i="0" u="none" strike="noStrike" kern="0" cap="none" spc="0" normalizeH="0" baseline="0" noProof="0" dirty="0">
              <a:ln>
                <a:noFill/>
              </a:ln>
              <a:solidFill>
                <a:srgbClr val="FFFFFF"/>
              </a:solidFill>
              <a:effectLst/>
              <a:uLnTx/>
              <a:uFillTx/>
              <a:latin typeface="Helvetica Neue"/>
              <a:sym typeface="Helvetica Neue"/>
            </a:endParaRPr>
          </a:p>
        </p:txBody>
      </p:sp>
      <p:pic>
        <p:nvPicPr>
          <p:cNvPr id="9" name="Imagen 8"/>
          <p:cNvPicPr>
            <a:picLocks noChangeAspect="1"/>
          </p:cNvPicPr>
          <p:nvPr/>
        </p:nvPicPr>
        <p:blipFill>
          <a:blip r:embed="rId4"/>
          <a:stretch>
            <a:fillRect/>
          </a:stretch>
        </p:blipFill>
        <p:spPr>
          <a:xfrm>
            <a:off x="18048778" y="4329370"/>
            <a:ext cx="6111447" cy="2689037"/>
          </a:xfrm>
          <a:prstGeom prst="rect">
            <a:avLst/>
          </a:prstGeom>
        </p:spPr>
      </p:pic>
    </p:spTree>
    <p:extLst>
      <p:ext uri="{BB962C8B-B14F-4D97-AF65-F5344CB8AC3E}">
        <p14:creationId xmlns:p14="http://schemas.microsoft.com/office/powerpoint/2010/main" val="410613301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438818"/>
            <a:ext cx="15403800" cy="181360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fontScale="850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Factores clave para elegir </a:t>
            </a:r>
            <a:r>
              <a:rPr kumimoji="0" lang="es-CO" sz="10000" b="1" i="0" u="none" strike="noStrike" kern="0" cap="none" spc="0" normalizeH="0" baseline="0" noProof="0" dirty="0" err="1">
                <a:ln>
                  <a:noFill/>
                </a:ln>
                <a:solidFill>
                  <a:srgbClr val="FFFFFF"/>
                </a:solidFill>
                <a:effectLst/>
                <a:uLnTx/>
                <a:uFillTx/>
                <a:latin typeface="Calibri"/>
                <a:cs typeface="Calibri"/>
                <a:sym typeface="Calibri"/>
              </a:rPr>
              <a:t>UiPath</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3" name="Rectángulo 2"/>
          <p:cNvSpPr/>
          <p:nvPr/>
        </p:nvSpPr>
        <p:spPr>
          <a:xfrm>
            <a:off x="3642360" y="3815719"/>
            <a:ext cx="19050000" cy="2185214"/>
          </a:xfrm>
          <a:prstGeom prst="rect">
            <a:avLst/>
          </a:prstGeom>
        </p:spPr>
        <p:txBody>
          <a:bodyPr wrap="square">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ES" sz="3400" b="0" i="0" u="none" strike="noStrike" kern="0" cap="none" spc="0" normalizeH="0" baseline="0" noProof="0" dirty="0">
                <a:ln>
                  <a:noFill/>
                </a:ln>
                <a:solidFill>
                  <a:srgbClr val="333333"/>
                </a:solidFill>
                <a:effectLst/>
                <a:uLnTx/>
                <a:uFillTx/>
                <a:latin typeface="Open-Light"/>
                <a:sym typeface="Helvetica Neue"/>
              </a:rPr>
              <a:t>la alta </a:t>
            </a:r>
            <a:r>
              <a:rPr kumimoji="0" lang="es-ES" sz="3400" b="1" i="0" u="none" strike="noStrike" kern="0" cap="none" spc="0" normalizeH="0" baseline="0" noProof="0" dirty="0">
                <a:ln>
                  <a:noFill/>
                </a:ln>
                <a:solidFill>
                  <a:srgbClr val="333333"/>
                </a:solidFill>
                <a:effectLst/>
                <a:uLnTx/>
                <a:uFillTx/>
                <a:latin typeface="Open-Light"/>
                <a:sym typeface="Helvetica Neue"/>
              </a:rPr>
              <a:t>capacidad </a:t>
            </a:r>
            <a:r>
              <a:rPr kumimoji="0" lang="es-ES" sz="3400" b="0" i="0" u="none" strike="noStrike" kern="0" cap="none" spc="0" normalizeH="0" baseline="0" noProof="0" dirty="0">
                <a:ln>
                  <a:noFill/>
                </a:ln>
                <a:solidFill>
                  <a:srgbClr val="333333"/>
                </a:solidFill>
                <a:effectLst/>
                <a:uLnTx/>
                <a:uFillTx/>
                <a:latin typeface="Open-Light"/>
                <a:sym typeface="Helvetica Neue"/>
              </a:rPr>
              <a:t>que tiene </a:t>
            </a:r>
            <a:r>
              <a:rPr kumimoji="0" lang="es-ES" sz="3400" b="0" i="0" u="none" strike="noStrike" kern="0" cap="none" spc="0" normalizeH="0" baseline="0" noProof="0" dirty="0" err="1">
                <a:ln>
                  <a:noFill/>
                </a:ln>
                <a:solidFill>
                  <a:srgbClr val="333333"/>
                </a:solidFill>
                <a:effectLst/>
                <a:uLnTx/>
                <a:uFillTx/>
                <a:latin typeface="Open-Light"/>
                <a:sym typeface="Helvetica Neue"/>
              </a:rPr>
              <a:t>UiPath</a:t>
            </a:r>
            <a:r>
              <a:rPr kumimoji="0" lang="es-ES" sz="3400" b="0" i="0" u="none" strike="noStrike" kern="0" cap="none" spc="0" normalizeH="0" baseline="0" noProof="0" dirty="0">
                <a:ln>
                  <a:noFill/>
                </a:ln>
                <a:solidFill>
                  <a:srgbClr val="333333"/>
                </a:solidFill>
                <a:effectLst/>
                <a:uLnTx/>
                <a:uFillTx/>
                <a:latin typeface="Open-Light"/>
                <a:sym typeface="Helvetica Neue"/>
              </a:rPr>
              <a:t> para automatizar procesos complejos, manteniendo siempre los niveles y riesgos de seguridad. Permite desarrollar sus robots de software tanto de forma </a:t>
            </a:r>
            <a:r>
              <a:rPr kumimoji="0" lang="es-ES" sz="3400" b="1" i="0" u="none" strike="noStrike" kern="0" cap="none" spc="0" normalizeH="0" baseline="0" noProof="0" dirty="0">
                <a:ln>
                  <a:noFill/>
                </a:ln>
                <a:solidFill>
                  <a:srgbClr val="333333"/>
                </a:solidFill>
                <a:effectLst/>
                <a:uLnTx/>
                <a:uFillTx/>
                <a:latin typeface="Open-Light"/>
                <a:sym typeface="Helvetica Neue"/>
              </a:rPr>
              <a:t>atendida como desatendida, </a:t>
            </a:r>
            <a:r>
              <a:rPr kumimoji="0" lang="es-ES" sz="3400" b="0" i="0" u="none" strike="noStrike" kern="0" cap="none" spc="0" normalizeH="0" baseline="0" noProof="0" dirty="0">
                <a:ln>
                  <a:noFill/>
                </a:ln>
                <a:solidFill>
                  <a:srgbClr val="333333"/>
                </a:solidFill>
                <a:effectLst/>
                <a:uLnTx/>
                <a:uFillTx/>
                <a:latin typeface="Open-Light"/>
                <a:sym typeface="Helvetica Neue"/>
              </a:rPr>
              <a:t>además de funcionar con todas las tecnologías de otros proveedores, como Microsoft, Java, SAP, Oracle, etc.</a:t>
            </a:r>
            <a:endParaRPr kumimoji="0" lang="es-CO" sz="3400" b="1" i="0" u="none" strike="noStrike" kern="0" cap="none" spc="0" normalizeH="0" baseline="0" noProof="0" dirty="0">
              <a:ln>
                <a:noFill/>
              </a:ln>
              <a:solidFill>
                <a:srgbClr val="FFFFFF"/>
              </a:solidFill>
              <a:effectLst/>
              <a:uLnTx/>
              <a:uFillTx/>
              <a:latin typeface="Helvetica Neue"/>
              <a:sym typeface="Helvetica Neue"/>
            </a:endParaRPr>
          </a:p>
        </p:txBody>
      </p:sp>
      <p:sp>
        <p:nvSpPr>
          <p:cNvPr id="5" name="Rectángulo 4"/>
          <p:cNvSpPr/>
          <p:nvPr/>
        </p:nvSpPr>
        <p:spPr>
          <a:xfrm>
            <a:off x="3642360" y="7348081"/>
            <a:ext cx="18592800" cy="1661993"/>
          </a:xfrm>
          <a:prstGeom prst="rect">
            <a:avLst/>
          </a:prstGeom>
        </p:spPr>
        <p:txBody>
          <a:bodyPr wrap="square">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ES" sz="3400" b="0" i="0" u="none" strike="noStrike" kern="0" cap="none" spc="0" normalizeH="0" baseline="0" noProof="0" dirty="0">
                <a:ln>
                  <a:noFill/>
                </a:ln>
                <a:solidFill>
                  <a:srgbClr val="333333"/>
                </a:solidFill>
                <a:effectLst/>
                <a:uLnTx/>
                <a:uFillTx/>
                <a:latin typeface="Open-Light"/>
                <a:sym typeface="Helvetica Neue"/>
              </a:rPr>
              <a:t>El segundo factor clave es la </a:t>
            </a:r>
            <a:r>
              <a:rPr kumimoji="0" lang="es-ES" sz="3400" b="1" i="0" u="none" strike="noStrike" kern="0" cap="none" spc="0" normalizeH="0" baseline="0" noProof="0" dirty="0">
                <a:ln>
                  <a:noFill/>
                </a:ln>
                <a:solidFill>
                  <a:srgbClr val="333333"/>
                </a:solidFill>
                <a:effectLst/>
                <a:uLnTx/>
                <a:uFillTx/>
                <a:latin typeface="Open-Light"/>
                <a:sym typeface="Helvetica Neue"/>
              </a:rPr>
              <a:t>agilidad </a:t>
            </a:r>
            <a:r>
              <a:rPr kumimoji="0" lang="es-ES" sz="3400" b="0" i="0" u="none" strike="noStrike" kern="0" cap="none" spc="0" normalizeH="0" baseline="0" noProof="0" dirty="0">
                <a:ln>
                  <a:noFill/>
                </a:ln>
                <a:solidFill>
                  <a:srgbClr val="333333"/>
                </a:solidFill>
                <a:effectLst/>
                <a:uLnTx/>
                <a:uFillTx/>
                <a:latin typeface="Open-Light"/>
                <a:sym typeface="Helvetica Neue"/>
              </a:rPr>
              <a:t>de la herramienta, ya que su desarrollo es más rápido que los softwares de la competencia. Además, es perfectamente adaptable a los cambios, por lo que se puede parametrizar en cualquier momento a un nuevo entorno o nuevas prioridades.</a:t>
            </a:r>
            <a:endParaRPr kumimoji="0" lang="es-CO" sz="3400" b="1" i="0" u="none" strike="noStrike" kern="0" cap="none" spc="0" normalizeH="0" baseline="0" noProof="0" dirty="0">
              <a:ln>
                <a:noFill/>
              </a:ln>
              <a:solidFill>
                <a:srgbClr val="FFFFFF"/>
              </a:solidFill>
              <a:effectLst/>
              <a:uLnTx/>
              <a:uFillTx/>
              <a:latin typeface="Helvetica Neue"/>
              <a:sym typeface="Helvetica Neue"/>
            </a:endParaRPr>
          </a:p>
        </p:txBody>
      </p:sp>
      <p:sp>
        <p:nvSpPr>
          <p:cNvPr id="6" name="Rectángulo 5"/>
          <p:cNvSpPr/>
          <p:nvPr/>
        </p:nvSpPr>
        <p:spPr>
          <a:xfrm>
            <a:off x="3733800" y="10474425"/>
            <a:ext cx="19863420" cy="1138773"/>
          </a:xfrm>
          <a:prstGeom prst="rect">
            <a:avLst/>
          </a:prstGeom>
        </p:spPr>
        <p:txBody>
          <a:bodyPr wrap="square">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ES" sz="3400" b="0" i="0" u="none" strike="noStrike" kern="0" cap="none" spc="0" normalizeH="0" baseline="0" noProof="0" dirty="0">
                <a:ln>
                  <a:noFill/>
                </a:ln>
                <a:solidFill>
                  <a:srgbClr val="333333"/>
                </a:solidFill>
                <a:effectLst/>
                <a:uLnTx/>
                <a:uFillTx/>
                <a:latin typeface="Open-Light"/>
                <a:sym typeface="Helvetica Neue"/>
              </a:rPr>
              <a:t>El tercer factor es la </a:t>
            </a:r>
            <a:r>
              <a:rPr kumimoji="0" lang="es-ES" sz="3400" b="1" i="0" u="none" strike="noStrike" kern="0" cap="none" spc="0" normalizeH="0" baseline="0" noProof="0" dirty="0">
                <a:ln>
                  <a:noFill/>
                </a:ln>
                <a:solidFill>
                  <a:srgbClr val="333333"/>
                </a:solidFill>
                <a:effectLst/>
                <a:uLnTx/>
                <a:uFillTx/>
                <a:latin typeface="Open-Light"/>
                <a:sym typeface="Helvetica Neue"/>
              </a:rPr>
              <a:t>escalabilidad</a:t>
            </a:r>
            <a:r>
              <a:rPr kumimoji="0" lang="es-ES" sz="3400" b="0" i="0" u="none" strike="noStrike" kern="0" cap="none" spc="0" normalizeH="0" baseline="0" noProof="0" dirty="0">
                <a:ln>
                  <a:noFill/>
                </a:ln>
                <a:solidFill>
                  <a:srgbClr val="333333"/>
                </a:solidFill>
                <a:effectLst/>
                <a:uLnTx/>
                <a:uFillTx/>
                <a:latin typeface="Open-Light"/>
                <a:sym typeface="Helvetica Neue"/>
              </a:rPr>
              <a:t>, ya es que es extensible y modulable. Además, permite que se desarrolle tanto en entornos </a:t>
            </a:r>
            <a:r>
              <a:rPr kumimoji="0" lang="es-ES" sz="3400" b="0" i="0" u="none" strike="noStrike" kern="0" cap="none" spc="0" normalizeH="0" baseline="0" noProof="0" dirty="0" err="1">
                <a:ln>
                  <a:noFill/>
                </a:ln>
                <a:solidFill>
                  <a:srgbClr val="333333"/>
                </a:solidFill>
                <a:effectLst/>
                <a:uLnTx/>
                <a:uFillTx/>
                <a:latin typeface="Open-Light"/>
                <a:sym typeface="Helvetica Neue"/>
              </a:rPr>
              <a:t>cloud</a:t>
            </a:r>
            <a:r>
              <a:rPr kumimoji="0" lang="es-ES" sz="3400" b="0" i="0" u="none" strike="noStrike" kern="0" cap="none" spc="0" normalizeH="0" baseline="0" noProof="0" dirty="0">
                <a:ln>
                  <a:noFill/>
                </a:ln>
                <a:solidFill>
                  <a:srgbClr val="333333"/>
                </a:solidFill>
                <a:effectLst/>
                <a:uLnTx/>
                <a:uFillTx/>
                <a:latin typeface="Open-Light"/>
                <a:sym typeface="Helvetica Neue"/>
              </a:rPr>
              <a:t> como </a:t>
            </a:r>
            <a:r>
              <a:rPr kumimoji="0" lang="es-ES" sz="3400" b="0" i="0" u="none" strike="noStrike" kern="0" cap="none" spc="0" normalizeH="0" baseline="0" noProof="0" dirty="0" err="1">
                <a:ln>
                  <a:noFill/>
                </a:ln>
                <a:solidFill>
                  <a:srgbClr val="333333"/>
                </a:solidFill>
                <a:effectLst/>
                <a:uLnTx/>
                <a:uFillTx/>
                <a:latin typeface="Open-Light"/>
                <a:sym typeface="Helvetica Neue"/>
              </a:rPr>
              <a:t>on-premise</a:t>
            </a:r>
            <a:r>
              <a:rPr kumimoji="0" lang="es-ES" sz="3400" b="0" i="0" u="none" strike="noStrike" kern="0" cap="none" spc="0" normalizeH="0" baseline="0" noProof="0" dirty="0">
                <a:ln>
                  <a:noFill/>
                </a:ln>
                <a:solidFill>
                  <a:srgbClr val="333333"/>
                </a:solidFill>
                <a:effectLst/>
                <a:uLnTx/>
                <a:uFillTx/>
                <a:latin typeface="Open-Light"/>
                <a:sym typeface="Helvetica Neue"/>
              </a:rPr>
              <a:t>.</a:t>
            </a:r>
            <a:endParaRPr kumimoji="0" lang="es-CO" sz="3400" b="1" i="0" u="none" strike="noStrike" kern="0" cap="none" spc="0" normalizeH="0" baseline="0" noProof="0" dirty="0">
              <a:ln>
                <a:noFill/>
              </a:ln>
              <a:solidFill>
                <a:srgbClr val="FFFFFF"/>
              </a:solidFill>
              <a:effectLst/>
              <a:uLnTx/>
              <a:uFillTx/>
              <a:latin typeface="Helvetica Neue"/>
              <a:sym typeface="Helvetica Neue"/>
            </a:endParaRPr>
          </a:p>
        </p:txBody>
      </p:sp>
      <p:sp>
        <p:nvSpPr>
          <p:cNvPr id="8" name="Rectángulo 7"/>
          <p:cNvSpPr/>
          <p:nvPr/>
        </p:nvSpPr>
        <p:spPr>
          <a:xfrm>
            <a:off x="3733800" y="13294573"/>
            <a:ext cx="18501360" cy="1661993"/>
          </a:xfrm>
          <a:prstGeom prst="rect">
            <a:avLst/>
          </a:prstGeom>
        </p:spPr>
        <p:txBody>
          <a:bodyPr wrap="square">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ES" sz="3400" b="0" i="0" u="none" strike="noStrike" kern="0" cap="none" spc="0" normalizeH="0" baseline="0" noProof="0" dirty="0">
                <a:ln>
                  <a:noFill/>
                </a:ln>
                <a:solidFill>
                  <a:srgbClr val="333333"/>
                </a:solidFill>
                <a:effectLst/>
                <a:uLnTx/>
                <a:uFillTx/>
                <a:latin typeface="Open-Light"/>
                <a:sym typeface="Helvetica Neue"/>
              </a:rPr>
              <a:t>Además, otra de las claves que marcan </a:t>
            </a:r>
            <a:r>
              <a:rPr kumimoji="0" lang="es-ES" sz="3400" b="0" i="0" u="none" strike="noStrike" kern="0" cap="none" spc="0" normalizeH="0" baseline="0" noProof="0" dirty="0" err="1">
                <a:ln>
                  <a:noFill/>
                </a:ln>
                <a:solidFill>
                  <a:srgbClr val="333333"/>
                </a:solidFill>
                <a:effectLst/>
                <a:uLnTx/>
                <a:uFillTx/>
                <a:latin typeface="Open-Light"/>
                <a:sym typeface="Helvetica Neue"/>
              </a:rPr>
              <a:t>UiPath</a:t>
            </a:r>
            <a:r>
              <a:rPr kumimoji="0" lang="es-ES" sz="3400" b="0" i="0" u="none" strike="noStrike" kern="0" cap="none" spc="0" normalizeH="0" baseline="0" noProof="0" dirty="0">
                <a:ln>
                  <a:noFill/>
                </a:ln>
                <a:solidFill>
                  <a:srgbClr val="333333"/>
                </a:solidFill>
                <a:effectLst/>
                <a:uLnTx/>
                <a:uFillTx/>
                <a:latin typeface="Open-Light"/>
                <a:sym typeface="Helvetica Neue"/>
              </a:rPr>
              <a:t> como una de las mejores herramientas del mercado en RPA, es su constante innovación. De hecho, en 2019, incorporo la Inteligencia Artificial (IA), dotándolos de mayor autonomía y capacidad para crecer y adaptarse.</a:t>
            </a:r>
            <a:endParaRPr kumimoji="0" lang="es-CO" sz="3400" b="1" i="0" u="none" strike="noStrike" kern="0" cap="none" spc="0" normalizeH="0" baseline="0" noProof="0" dirty="0">
              <a:ln>
                <a:noFill/>
              </a:ln>
              <a:solidFill>
                <a:srgbClr val="FFFFFF"/>
              </a:solidFill>
              <a:effectLst/>
              <a:uLnTx/>
              <a:uFillTx/>
              <a:latin typeface="Helvetica Neue"/>
              <a:sym typeface="Helvetica Neue"/>
            </a:endParaRPr>
          </a:p>
        </p:txBody>
      </p:sp>
      <p:pic>
        <p:nvPicPr>
          <p:cNvPr id="9" name="Imagen 8"/>
          <p:cNvPicPr>
            <a:picLocks noChangeAspect="1"/>
          </p:cNvPicPr>
          <p:nvPr/>
        </p:nvPicPr>
        <p:blipFill>
          <a:blip r:embed="rId3"/>
          <a:stretch>
            <a:fillRect/>
          </a:stretch>
        </p:blipFill>
        <p:spPr>
          <a:xfrm>
            <a:off x="629519" y="9503222"/>
            <a:ext cx="2128921" cy="2831465"/>
          </a:xfrm>
          <a:prstGeom prst="rect">
            <a:avLst/>
          </a:prstGeom>
        </p:spPr>
      </p:pic>
      <p:pic>
        <p:nvPicPr>
          <p:cNvPr id="10" name="Imagen 9"/>
          <p:cNvPicPr>
            <a:picLocks noChangeAspect="1"/>
          </p:cNvPicPr>
          <p:nvPr/>
        </p:nvPicPr>
        <p:blipFill>
          <a:blip r:embed="rId4"/>
          <a:stretch>
            <a:fillRect/>
          </a:stretch>
        </p:blipFill>
        <p:spPr>
          <a:xfrm>
            <a:off x="734294" y="12551647"/>
            <a:ext cx="2026920" cy="2685669"/>
          </a:xfrm>
          <a:prstGeom prst="rect">
            <a:avLst/>
          </a:prstGeom>
        </p:spPr>
      </p:pic>
      <p:pic>
        <p:nvPicPr>
          <p:cNvPr id="11" name="Imagen 10"/>
          <p:cNvPicPr>
            <a:picLocks noChangeAspect="1"/>
          </p:cNvPicPr>
          <p:nvPr/>
        </p:nvPicPr>
        <p:blipFill>
          <a:blip r:embed="rId5"/>
          <a:stretch>
            <a:fillRect/>
          </a:stretch>
        </p:blipFill>
        <p:spPr>
          <a:xfrm>
            <a:off x="681906" y="3915777"/>
            <a:ext cx="1905000" cy="2505075"/>
          </a:xfrm>
          <a:prstGeom prst="rect">
            <a:avLst/>
          </a:prstGeom>
        </p:spPr>
      </p:pic>
      <p:pic>
        <p:nvPicPr>
          <p:cNvPr id="12" name="Imagen 11"/>
          <p:cNvPicPr>
            <a:picLocks noChangeAspect="1"/>
          </p:cNvPicPr>
          <p:nvPr/>
        </p:nvPicPr>
        <p:blipFill>
          <a:blip r:embed="rId6"/>
          <a:stretch>
            <a:fillRect/>
          </a:stretch>
        </p:blipFill>
        <p:spPr>
          <a:xfrm>
            <a:off x="734294" y="6988453"/>
            <a:ext cx="1800225" cy="2381250"/>
          </a:xfrm>
          <a:prstGeom prst="rect">
            <a:avLst/>
          </a:prstGeom>
        </p:spPr>
      </p:pic>
    </p:spTree>
    <p:extLst>
      <p:ext uri="{BB962C8B-B14F-4D97-AF65-F5344CB8AC3E}">
        <p14:creationId xmlns:p14="http://schemas.microsoft.com/office/powerpoint/2010/main" val="1065451131"/>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Aporte a la solución de problema </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5" name="CuadroTexto 4">
            <a:extLst>
              <a:ext uri="{FF2B5EF4-FFF2-40B4-BE49-F238E27FC236}">
                <a16:creationId xmlns:a16="http://schemas.microsoft.com/office/drawing/2014/main" id="{52A3BE2E-27A4-4804-AF4F-8B080220E493}"/>
              </a:ext>
            </a:extLst>
          </p:cNvPr>
          <p:cNvSpPr txBox="1"/>
          <p:nvPr/>
        </p:nvSpPr>
        <p:spPr>
          <a:xfrm>
            <a:off x="1634520" y="5057458"/>
            <a:ext cx="21499800" cy="43167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La aplicación de </a:t>
            </a:r>
            <a:r>
              <a:rPr kumimoji="0" lang="es-CO" sz="48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IoT</a:t>
            </a: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 la solución del problema teniendo en cuenta las siguientes necesidades: </a:t>
            </a:r>
          </a:p>
          <a:p>
            <a:pPr marL="0" marR="0" lvl="0" indent="0" algn="just" defTabSz="943239" rtl="0" eaLnBrk="1" fontAlgn="auto" latinLnBrk="0" hangingPunct="0">
              <a:lnSpc>
                <a:spcPct val="107000"/>
              </a:lnSpc>
              <a:spcBef>
                <a:spcPts val="0"/>
              </a:spcBef>
              <a:spcAft>
                <a:spcPts val="800"/>
              </a:spcAft>
              <a:buClrTx/>
              <a:buSzTx/>
              <a:buFontTx/>
              <a:buNone/>
              <a:tabLst/>
              <a:defRPr/>
            </a:pPr>
            <a:r>
              <a:rPr lang="es-CO" sz="4800" b="0" dirty="0">
                <a:solidFill>
                  <a:srgbClr val="000000"/>
                </a:solidFill>
                <a:latin typeface="Calibri" panose="020F0502020204030204" pitchFamily="34" charset="0"/>
                <a:ea typeface="Calibri" panose="020F0502020204030204" pitchFamily="34" charset="0"/>
                <a:cs typeface="Times New Roman" panose="02020603050405020304" pitchFamily="18" charset="0"/>
              </a:rPr>
              <a:t>1. Análisis de comportamiento de los requerimientos de usuario.  </a:t>
            </a:r>
          </a:p>
          <a:p>
            <a:pPr marL="0" marR="0" lvl="0" indent="0" algn="just" defTabSz="943239" rtl="0" eaLnBrk="1" fontAlgn="auto" latinLnBrk="0" hangingPunct="0">
              <a:lnSpc>
                <a:spcPct val="107000"/>
              </a:lnSpc>
              <a:spcBef>
                <a:spcPts val="0"/>
              </a:spcBef>
              <a:spcAft>
                <a:spcPts val="800"/>
              </a:spcAft>
              <a:buClrTx/>
              <a:buSzTx/>
              <a:buFontTx/>
              <a:buNone/>
              <a:tabLst/>
              <a:defRPr/>
            </a:pPr>
            <a:r>
              <a:rPr lang="es-CO" sz="4800" b="0" dirty="0">
                <a:solidFill>
                  <a:srgbClr val="000000"/>
                </a:solidFill>
                <a:latin typeface="Calibri" panose="020F0502020204030204" pitchFamily="34" charset="0"/>
                <a:ea typeface="Calibri" panose="020F0502020204030204" pitchFamily="34" charset="0"/>
                <a:cs typeface="Times New Roman" panose="02020603050405020304" pitchFamily="18" charset="0"/>
              </a:rPr>
              <a:t>2. Rápida atención a los requerimientos de inventarios de repuestos.</a:t>
            </a:r>
            <a:endPar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endParaRPr>
          </a:p>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t>
            </a:r>
          </a:p>
        </p:txBody>
      </p:sp>
    </p:spTree>
    <p:extLst>
      <p:ext uri="{BB962C8B-B14F-4D97-AF65-F5344CB8AC3E}">
        <p14:creationId xmlns:p14="http://schemas.microsoft.com/office/powerpoint/2010/main" val="169552799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723412"/>
            <a:ext cx="8119079" cy="166120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HARDWARE</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pic>
        <p:nvPicPr>
          <p:cNvPr id="1032" name="Picture 8" descr="La Raspberry Pi 4 con 8 GB de RAM ya es una realidad">
            <a:extLst>
              <a:ext uri="{FF2B5EF4-FFF2-40B4-BE49-F238E27FC236}">
                <a16:creationId xmlns:a16="http://schemas.microsoft.com/office/drawing/2014/main" id="{78250741-E2EC-4D5F-8890-DFFFE5EBC4A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375507" y="4162717"/>
            <a:ext cx="5977392" cy="3984928"/>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NodeMCU y el IoT tutorial paso a paso desde cero">
            <a:extLst>
              <a:ext uri="{FF2B5EF4-FFF2-40B4-BE49-F238E27FC236}">
                <a16:creationId xmlns:a16="http://schemas.microsoft.com/office/drawing/2014/main" id="{ADB8A725-1B6D-4995-914F-6B28E7EE7D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2199" y="6514790"/>
            <a:ext cx="3238500" cy="5715000"/>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Qué es y para qué sirve un PLC? - Ingeniería Mecafenix">
            <a:extLst>
              <a:ext uri="{FF2B5EF4-FFF2-40B4-BE49-F238E27FC236}">
                <a16:creationId xmlns:a16="http://schemas.microsoft.com/office/drawing/2014/main" id="{DE1F4FF2-3110-42A5-9D82-3C1AD0DBF2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77001" y="4063221"/>
            <a:ext cx="5715000" cy="4791075"/>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descr="Alta Tecnología Control Industrial De La Máquina Por PLC Que Programa El  Control Lógico Para La Fabricación, La Computadora Del PLC, Controlador  Lógico Programable Del PLC, Fotos, Retratos, Imágenes Y Fotografía De">
            <a:extLst>
              <a:ext uri="{FF2B5EF4-FFF2-40B4-BE49-F238E27FC236}">
                <a16:creationId xmlns:a16="http://schemas.microsoft.com/office/drawing/2014/main" id="{10B49FD0-DEB4-4DB4-B35D-E17FFD288B4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375507" y="10221051"/>
            <a:ext cx="5977392" cy="4478446"/>
          </a:xfrm>
          <a:prstGeom prst="rect">
            <a:avLst/>
          </a:prstGeom>
          <a:noFill/>
          <a:extLst>
            <a:ext uri="{909E8E84-426E-40DD-AFC4-6F175D3DCCD1}">
              <a14:hiddenFill xmlns:a14="http://schemas.microsoft.com/office/drawing/2010/main">
                <a:solidFill>
                  <a:srgbClr val="FFFFFF"/>
                </a:solidFill>
              </a14:hiddenFill>
            </a:ext>
          </a:extLst>
        </p:spPr>
      </p:pic>
      <p:pic>
        <p:nvPicPr>
          <p:cNvPr id="1058" name="Picture 34" descr="Como funciona un PLC? Qué es, partes y para que sirve">
            <a:extLst>
              <a:ext uri="{FF2B5EF4-FFF2-40B4-BE49-F238E27FC236}">
                <a16:creationId xmlns:a16="http://schemas.microsoft.com/office/drawing/2014/main" id="{027FC0F2-5502-49F7-BF0B-69BBD03E6B5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76796" y="9757404"/>
            <a:ext cx="5990596" cy="5990596"/>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a:extLst>
              <a:ext uri="{FF2B5EF4-FFF2-40B4-BE49-F238E27FC236}">
                <a16:creationId xmlns:a16="http://schemas.microsoft.com/office/drawing/2014/main" id="{F4417245-7818-4C5A-AC85-2F25295B6CDF}"/>
              </a:ext>
            </a:extLst>
          </p:cNvPr>
          <p:cNvSpPr txBox="1"/>
          <p:nvPr/>
        </p:nvSpPr>
        <p:spPr>
          <a:xfrm>
            <a:off x="440932" y="3548744"/>
            <a:ext cx="2873768" cy="9055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Alternativas</a:t>
            </a:r>
          </a:p>
        </p:txBody>
      </p:sp>
      <p:sp>
        <p:nvSpPr>
          <p:cNvPr id="3" name="CuadroTexto 2">
            <a:extLst>
              <a:ext uri="{FF2B5EF4-FFF2-40B4-BE49-F238E27FC236}">
                <a16:creationId xmlns:a16="http://schemas.microsoft.com/office/drawing/2014/main" id="{172CBD5C-16C7-4AEF-8028-A0FA6984A29A}"/>
              </a:ext>
            </a:extLst>
          </p:cNvPr>
          <p:cNvSpPr txBox="1"/>
          <p:nvPr/>
        </p:nvSpPr>
        <p:spPr>
          <a:xfrm>
            <a:off x="440932" y="4481221"/>
            <a:ext cx="6036069" cy="406713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Requisitos</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Bajo costo de implementación y </a:t>
            </a:r>
          </a:p>
          <a:p>
            <a:pPr marL="0" marR="0" lvl="3" indent="0" algn="just" defTabSz="943239" rtl="0" eaLnBrk="1" fontAlgn="auto" latinLnBrk="0" hangingPunct="0">
              <a:lnSpc>
                <a:spcPct val="107000"/>
              </a:lnSpc>
              <a:spcBef>
                <a:spcPts val="0"/>
              </a:spcBef>
              <a:spcAft>
                <a:spcPts val="0"/>
              </a:spcAft>
              <a:buClrTx/>
              <a:buSzTx/>
              <a:buFontTx/>
              <a:buNone/>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mantenimiento.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Seguro.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Confiable.</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Solución rápida a necesidades de mantenimiento.</a:t>
            </a:r>
          </a:p>
        </p:txBody>
      </p:sp>
    </p:spTree>
    <p:extLst>
      <p:ext uri="{BB962C8B-B14F-4D97-AF65-F5344CB8AC3E}">
        <p14:creationId xmlns:p14="http://schemas.microsoft.com/office/powerpoint/2010/main" val="3216527859"/>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689176"/>
            <a:ext cx="8119079" cy="16993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HARDWARE</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pic>
        <p:nvPicPr>
          <p:cNvPr id="3" name="Imagen 2">
            <a:extLst>
              <a:ext uri="{FF2B5EF4-FFF2-40B4-BE49-F238E27FC236}">
                <a16:creationId xmlns:a16="http://schemas.microsoft.com/office/drawing/2014/main" id="{EA972B66-6B42-403B-BBA0-9B5CBE3F483C}"/>
              </a:ext>
            </a:extLst>
          </p:cNvPr>
          <p:cNvPicPr>
            <a:picLocks noChangeAspect="1"/>
          </p:cNvPicPr>
          <p:nvPr/>
        </p:nvPicPr>
        <p:blipFill>
          <a:blip r:embed="rId3"/>
          <a:stretch>
            <a:fillRect/>
          </a:stretch>
        </p:blipFill>
        <p:spPr>
          <a:xfrm>
            <a:off x="901065" y="4292411"/>
            <a:ext cx="12192000" cy="4876800"/>
          </a:xfrm>
          <a:prstGeom prst="rect">
            <a:avLst/>
          </a:prstGeom>
        </p:spPr>
      </p:pic>
      <p:pic>
        <p:nvPicPr>
          <p:cNvPr id="5" name="Imagen 4">
            <a:extLst>
              <a:ext uri="{FF2B5EF4-FFF2-40B4-BE49-F238E27FC236}">
                <a16:creationId xmlns:a16="http://schemas.microsoft.com/office/drawing/2014/main" id="{109B3891-D2F2-44F8-82CC-C643D4C24ACF}"/>
              </a:ext>
            </a:extLst>
          </p:cNvPr>
          <p:cNvPicPr>
            <a:picLocks noChangeAspect="1"/>
          </p:cNvPicPr>
          <p:nvPr/>
        </p:nvPicPr>
        <p:blipFill>
          <a:blip r:embed="rId4"/>
          <a:stretch>
            <a:fillRect/>
          </a:stretch>
        </p:blipFill>
        <p:spPr>
          <a:xfrm>
            <a:off x="14839950" y="9112250"/>
            <a:ext cx="8405812" cy="5670987"/>
          </a:xfrm>
          <a:prstGeom prst="rect">
            <a:avLst/>
          </a:prstGeom>
        </p:spPr>
      </p:pic>
      <p:sp>
        <p:nvSpPr>
          <p:cNvPr id="7" name="CuadroTexto 6">
            <a:extLst>
              <a:ext uri="{FF2B5EF4-FFF2-40B4-BE49-F238E27FC236}">
                <a16:creationId xmlns:a16="http://schemas.microsoft.com/office/drawing/2014/main" id="{EE7C3DA5-0DFA-4462-BD7B-3A2560D10DB5}"/>
              </a:ext>
            </a:extLst>
          </p:cNvPr>
          <p:cNvSpPr txBox="1"/>
          <p:nvPr/>
        </p:nvSpPr>
        <p:spPr>
          <a:xfrm>
            <a:off x="824865" y="9268393"/>
            <a:ext cx="13742670" cy="56479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Características</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ESP866 Factor de forma </a:t>
            </a:r>
            <a:r>
              <a:rPr kumimoji="0" lang="es-ES"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NodeMCU</a:t>
            </a: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V3.</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Display</a:t>
            </a: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para visualizar los estados de entradas y salidas.</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Conexiones seguras mediante bornera removible.</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Regulador y filtro interno.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El módulo se alimenta con 24V para mantener compatibilidad con sensores y señales cuando se reemplaza un PLC</a:t>
            </a: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Bajo consumo de energía.</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Entradas digitales </a:t>
            </a:r>
            <a:r>
              <a:rPr kumimoji="0" lang="es-CO"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optoacopladas</a:t>
            </a: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Opción de salida a relé, transistor o TRIAC.</a:t>
            </a:r>
          </a:p>
        </p:txBody>
      </p:sp>
      <p:sp>
        <p:nvSpPr>
          <p:cNvPr id="8" name="CuadroTexto 7">
            <a:extLst>
              <a:ext uri="{FF2B5EF4-FFF2-40B4-BE49-F238E27FC236}">
                <a16:creationId xmlns:a16="http://schemas.microsoft.com/office/drawing/2014/main" id="{D2A0A1EA-918A-4E95-A09D-A24570707281}"/>
              </a:ext>
            </a:extLst>
          </p:cNvPr>
          <p:cNvSpPr txBox="1"/>
          <p:nvPr/>
        </p:nvSpPr>
        <p:spPr>
          <a:xfrm>
            <a:off x="824865" y="3287726"/>
            <a:ext cx="5978918" cy="9055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Alternativa implementada</a:t>
            </a:r>
          </a:p>
        </p:txBody>
      </p:sp>
    </p:spTree>
    <p:extLst>
      <p:ext uri="{BB962C8B-B14F-4D97-AF65-F5344CB8AC3E}">
        <p14:creationId xmlns:p14="http://schemas.microsoft.com/office/powerpoint/2010/main" val="106698765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550970"/>
            <a:ext cx="8119079" cy="181360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SOFTWARE</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7" name="CuadroTexto 6">
            <a:extLst>
              <a:ext uri="{FF2B5EF4-FFF2-40B4-BE49-F238E27FC236}">
                <a16:creationId xmlns:a16="http://schemas.microsoft.com/office/drawing/2014/main" id="{EE7C3DA5-0DFA-4462-BD7B-3A2560D10DB5}"/>
              </a:ext>
            </a:extLst>
          </p:cNvPr>
          <p:cNvSpPr txBox="1"/>
          <p:nvPr/>
        </p:nvSpPr>
        <p:spPr>
          <a:xfrm>
            <a:off x="824865" y="4371853"/>
            <a:ext cx="9843135" cy="43597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El dispositivo se puede reprogramar mediante OTA (</a:t>
            </a:r>
            <a:r>
              <a:rPr kumimoji="0" lang="es-ES"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Over</a:t>
            </a: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t>
            </a:r>
            <a:r>
              <a:rPr kumimoji="0" lang="es-ES"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The</a:t>
            </a: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Air).</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Punto de acceso inalámbrico con SSID oculta y seguridad WPA2.</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Conexión segura https.</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Librería “</a:t>
            </a:r>
            <a:r>
              <a:rPr kumimoji="0" lang="es-ES"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HTTPSRedirect.h</a:t>
            </a: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Método POST utilizando como parámetros las     variables (tags) que se desean almacenar.</a:t>
            </a:r>
          </a:p>
        </p:txBody>
      </p:sp>
      <p:pic>
        <p:nvPicPr>
          <p:cNvPr id="2" name="Imagen 1">
            <a:extLst>
              <a:ext uri="{FF2B5EF4-FFF2-40B4-BE49-F238E27FC236}">
                <a16:creationId xmlns:a16="http://schemas.microsoft.com/office/drawing/2014/main" id="{FEE550A8-E8AE-422B-80EA-42950ECA573A}"/>
              </a:ext>
            </a:extLst>
          </p:cNvPr>
          <p:cNvPicPr>
            <a:picLocks noChangeAspect="1"/>
          </p:cNvPicPr>
          <p:nvPr/>
        </p:nvPicPr>
        <p:blipFill>
          <a:blip r:embed="rId3"/>
          <a:stretch>
            <a:fillRect/>
          </a:stretch>
        </p:blipFill>
        <p:spPr>
          <a:xfrm>
            <a:off x="11028997" y="4516567"/>
            <a:ext cx="13182384" cy="4070350"/>
          </a:xfrm>
          <a:prstGeom prst="rect">
            <a:avLst/>
          </a:prstGeom>
        </p:spPr>
      </p:pic>
      <p:pic>
        <p:nvPicPr>
          <p:cNvPr id="3" name="Imagen 2">
            <a:extLst>
              <a:ext uri="{FF2B5EF4-FFF2-40B4-BE49-F238E27FC236}">
                <a16:creationId xmlns:a16="http://schemas.microsoft.com/office/drawing/2014/main" id="{0DC1D1BC-8561-4C3A-96F7-AA7F76E146DB}"/>
              </a:ext>
            </a:extLst>
          </p:cNvPr>
          <p:cNvPicPr>
            <a:picLocks noChangeAspect="1"/>
          </p:cNvPicPr>
          <p:nvPr/>
        </p:nvPicPr>
        <p:blipFill>
          <a:blip r:embed="rId4"/>
          <a:stretch>
            <a:fillRect/>
          </a:stretch>
        </p:blipFill>
        <p:spPr>
          <a:xfrm>
            <a:off x="11028997" y="9340850"/>
            <a:ext cx="11117315" cy="5480050"/>
          </a:xfrm>
          <a:prstGeom prst="rect">
            <a:avLst/>
          </a:prstGeom>
        </p:spPr>
      </p:pic>
    </p:spTree>
    <p:extLst>
      <p:ext uri="{BB962C8B-B14F-4D97-AF65-F5344CB8AC3E}">
        <p14:creationId xmlns:p14="http://schemas.microsoft.com/office/powerpoint/2010/main" val="3726042920"/>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438818"/>
            <a:ext cx="13864560" cy="18136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850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ALMACENAMIENTO EN NUBE</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7" name="CuadroTexto 6">
            <a:extLst>
              <a:ext uri="{FF2B5EF4-FFF2-40B4-BE49-F238E27FC236}">
                <a16:creationId xmlns:a16="http://schemas.microsoft.com/office/drawing/2014/main" id="{EE7C3DA5-0DFA-4462-BD7B-3A2560D10DB5}"/>
              </a:ext>
            </a:extLst>
          </p:cNvPr>
          <p:cNvSpPr txBox="1"/>
          <p:nvPr/>
        </p:nvSpPr>
        <p:spPr>
          <a:xfrm>
            <a:off x="14257973" y="4878822"/>
            <a:ext cx="9549765" cy="27789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3" indent="0" algn="just" defTabSz="943239" rtl="0" eaLnBrk="1" fontAlgn="auto" latinLnBrk="0" hangingPunct="0">
              <a:lnSpc>
                <a:spcPct val="107000"/>
              </a:lnSpc>
              <a:spcBef>
                <a:spcPts val="0"/>
              </a:spcBef>
              <a:spcAft>
                <a:spcPts val="0"/>
              </a:spcAft>
              <a:buClrTx/>
              <a:buSzTx/>
              <a:buFontTx/>
              <a:buNone/>
              <a:tabLst/>
              <a:defRPr/>
            </a:pPr>
            <a:r>
              <a:rPr kumimoji="0" lang="es-ES" sz="32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Objetivos</a:t>
            </a:r>
          </a:p>
          <a:p>
            <a:pPr marL="0" marR="0" lvl="3" indent="0" algn="just" defTabSz="943239" rtl="0" eaLnBrk="1" fontAlgn="auto" latinLnBrk="0" hangingPunct="0">
              <a:lnSpc>
                <a:spcPct val="107000"/>
              </a:lnSpc>
              <a:spcBef>
                <a:spcPts val="0"/>
              </a:spcBef>
              <a:spcAft>
                <a:spcPts val="0"/>
              </a:spcAft>
              <a:buClrTx/>
              <a:buSzTx/>
              <a:buFontTx/>
              <a:buNone/>
              <a:tabLst/>
              <a:defRPr/>
            </a:pPr>
            <a:endPar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endParaRP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Reducir costos (suscripción, mantenimiento).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Flexibilidad.</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Escalabilidad.</a:t>
            </a:r>
          </a:p>
        </p:txBody>
      </p:sp>
      <p:pic>
        <p:nvPicPr>
          <p:cNvPr id="2050" name="Picture 2" descr="Thingspeak | Aprendiendo Arduino">
            <a:extLst>
              <a:ext uri="{FF2B5EF4-FFF2-40B4-BE49-F238E27FC236}">
                <a16:creationId xmlns:a16="http://schemas.microsoft.com/office/drawing/2014/main" id="{B7574BDF-5453-46F4-84AD-9DEE77509B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5870" y="4333687"/>
            <a:ext cx="5024437" cy="267756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Crear Cuenta en Plataforma IoT Ubidots - PDAControl">
            <a:extLst>
              <a:ext uri="{FF2B5EF4-FFF2-40B4-BE49-F238E27FC236}">
                <a16:creationId xmlns:a16="http://schemas.microsoft.com/office/drawing/2014/main" id="{EBBD0DBC-594B-40E9-B9EF-F5E66886F9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2235" y="4397399"/>
            <a:ext cx="5813372" cy="2313722"/>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n 1">
            <a:extLst>
              <a:ext uri="{FF2B5EF4-FFF2-40B4-BE49-F238E27FC236}">
                <a16:creationId xmlns:a16="http://schemas.microsoft.com/office/drawing/2014/main" id="{57F95F61-6DBF-4130-8449-A3760561BF32}"/>
              </a:ext>
            </a:extLst>
          </p:cNvPr>
          <p:cNvPicPr>
            <a:picLocks noChangeAspect="1"/>
          </p:cNvPicPr>
          <p:nvPr/>
        </p:nvPicPr>
        <p:blipFill>
          <a:blip r:embed="rId5"/>
          <a:stretch>
            <a:fillRect/>
          </a:stretch>
        </p:blipFill>
        <p:spPr>
          <a:xfrm>
            <a:off x="3569969" y="8552253"/>
            <a:ext cx="6137139" cy="2143795"/>
          </a:xfrm>
          <a:prstGeom prst="rect">
            <a:avLst/>
          </a:prstGeom>
        </p:spPr>
      </p:pic>
      <p:pic>
        <p:nvPicPr>
          <p:cNvPr id="2056" name="Picture 8" descr="ᐅ ¿Cómo funciona Google Sheets? ⚡️ » Cómo Funciona">
            <a:extLst>
              <a:ext uri="{FF2B5EF4-FFF2-40B4-BE49-F238E27FC236}">
                <a16:creationId xmlns:a16="http://schemas.microsoft.com/office/drawing/2014/main" id="{E0FB64F5-B3B8-4BF8-8860-136E5586719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2502" y="11970432"/>
            <a:ext cx="5194935" cy="231979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Diseñando aplicaciones IoT con Blynk | Profe Tolocka">
            <a:extLst>
              <a:ext uri="{FF2B5EF4-FFF2-40B4-BE49-F238E27FC236}">
                <a16:creationId xmlns:a16="http://schemas.microsoft.com/office/drawing/2014/main" id="{D04AC3DB-3EBF-4CA4-B0F3-6C5A142C4AA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72288" y="12095319"/>
            <a:ext cx="7400925" cy="1838325"/>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50970E39-82B4-4F67-8D06-700A04F428C3}"/>
              </a:ext>
            </a:extLst>
          </p:cNvPr>
          <p:cNvSpPr txBox="1"/>
          <p:nvPr/>
        </p:nvSpPr>
        <p:spPr>
          <a:xfrm>
            <a:off x="14257972" y="8873865"/>
            <a:ext cx="9549765" cy="43597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3" indent="0" algn="just" defTabSz="943239" rtl="0" eaLnBrk="1" fontAlgn="auto" latinLnBrk="0" hangingPunct="0">
              <a:lnSpc>
                <a:spcPct val="107000"/>
              </a:lnSpc>
              <a:spcBef>
                <a:spcPts val="0"/>
              </a:spcBef>
              <a:spcAft>
                <a:spcPts val="0"/>
              </a:spcAft>
              <a:buClrTx/>
              <a:buSzTx/>
              <a:buFontTx/>
              <a:buNone/>
              <a:tabLst/>
              <a:defRPr/>
            </a:pPr>
            <a:r>
              <a:rPr kumimoji="0" lang="es-ES" sz="32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Características de Google </a:t>
            </a:r>
            <a:r>
              <a:rPr kumimoji="0" lang="es-ES" sz="3200" b="1"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Sheets</a:t>
            </a:r>
            <a:endParaRPr kumimoji="0" lang="es-ES" sz="32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endParaRPr>
          </a:p>
          <a:p>
            <a:pPr marL="0" marR="0" lvl="3" indent="0" algn="just" defTabSz="943239" rtl="0" eaLnBrk="1" fontAlgn="auto" latinLnBrk="0" hangingPunct="0">
              <a:lnSpc>
                <a:spcPct val="107000"/>
              </a:lnSpc>
              <a:spcBef>
                <a:spcPts val="0"/>
              </a:spcBef>
              <a:spcAft>
                <a:spcPts val="0"/>
              </a:spcAft>
              <a:buClrTx/>
              <a:buSzTx/>
              <a:buFontTx/>
              <a:buNone/>
              <a:tabLst/>
              <a:defRPr/>
            </a:pPr>
            <a:endPar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endParaRP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Gratuito.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Se puede exportar a otros formatos (.xls, .</a:t>
            </a:r>
            <a:r>
              <a:rPr kumimoji="0" lang="es-CO"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csv</a:t>
            </a: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Se pueden generar múltiples hojas de cálculo.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Se pueden insertar gráficas (Barras, columnas, dispersión, histograma, Pareto)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Latencia 1 s.</a:t>
            </a:r>
          </a:p>
        </p:txBody>
      </p:sp>
    </p:spTree>
    <p:extLst>
      <p:ext uri="{BB962C8B-B14F-4D97-AF65-F5344CB8AC3E}">
        <p14:creationId xmlns:p14="http://schemas.microsoft.com/office/powerpoint/2010/main" val="18927514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Título…"/>
          <p:cNvSpPr txBox="1"/>
          <p:nvPr/>
        </p:nvSpPr>
        <p:spPr>
          <a:xfrm>
            <a:off x="8321040" y="3128967"/>
            <a:ext cx="13524545" cy="4745033"/>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p>
            <a:pPr marL="36575" marR="36575" indent="12191" algn="r" defTabSz="905510">
              <a:lnSpc>
                <a:spcPct val="80000"/>
              </a:lnSpc>
              <a:defRPr sz="8160">
                <a:solidFill>
                  <a:srgbClr val="434343"/>
                </a:solidFill>
                <a:latin typeface="Calibri"/>
                <a:ea typeface="Calibri"/>
                <a:cs typeface="Calibri"/>
                <a:sym typeface="Calibri"/>
              </a:defRPr>
            </a:pPr>
            <a:r>
              <a:rPr lang="es-ES" dirty="0"/>
              <a:t>La Cuarta Revolución Industrial desde el internet de las cosas</a:t>
            </a:r>
          </a:p>
        </p:txBody>
      </p:sp>
      <p:sp>
        <p:nvSpPr>
          <p:cNvPr id="5" name="CuadroTexto 4">
            <a:extLst>
              <a:ext uri="{FF2B5EF4-FFF2-40B4-BE49-F238E27FC236}">
                <a16:creationId xmlns:a16="http://schemas.microsoft.com/office/drawing/2014/main" id="{9041A3EA-BEA7-4EDA-B9B6-28E5B3E46A7D}"/>
              </a:ext>
            </a:extLst>
          </p:cNvPr>
          <p:cNvSpPr txBox="1"/>
          <p:nvPr/>
        </p:nvSpPr>
        <p:spPr>
          <a:xfrm>
            <a:off x="0" y="10238155"/>
            <a:ext cx="121920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s-CO" sz="7200" i="1" dirty="0">
                <a:solidFill>
                  <a:schemeClr val="bg1"/>
                </a:solidFill>
              </a:rPr>
              <a:t>Introducción</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550970"/>
            <a:ext cx="11216610" cy="181360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925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OTRAS APLICACIONES</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7" name="CuadroTexto 6">
            <a:extLst>
              <a:ext uri="{FF2B5EF4-FFF2-40B4-BE49-F238E27FC236}">
                <a16:creationId xmlns:a16="http://schemas.microsoft.com/office/drawing/2014/main" id="{EE7C3DA5-0DFA-4462-BD7B-3A2560D10DB5}"/>
              </a:ext>
            </a:extLst>
          </p:cNvPr>
          <p:cNvSpPr txBox="1"/>
          <p:nvPr/>
        </p:nvSpPr>
        <p:spPr>
          <a:xfrm>
            <a:off x="2011680" y="3891073"/>
            <a:ext cx="7254239" cy="45940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Otras aplicaciones</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Logística de almacenamiento.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Digiturno</a:t>
            </a: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Transporte urbano.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Bombeo solar fotovoltaico.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Sistema de riego.</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Estación </a:t>
            </a:r>
            <a:r>
              <a:rPr kumimoji="0" lang="es-CO"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metereológica</a:t>
            </a: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a:t>
            </a:r>
          </a:p>
          <a:p>
            <a:pPr marL="342900" marR="0" lvl="3" indent="-342900" algn="just" defTabSz="943239" rtl="0" eaLnBrk="1" fontAlgn="auto" latinLnBrk="0" hangingPunct="0">
              <a:lnSpc>
                <a:spcPct val="107000"/>
              </a:lnSpc>
              <a:spcBef>
                <a:spcPts val="0"/>
              </a:spcBef>
              <a:spcAft>
                <a:spcPts val="0"/>
              </a:spcAft>
              <a:buClrTx/>
              <a:buSzTx/>
              <a:buFont typeface="Symbol" panose="05050102010706020507" pitchFamily="18" charset="2"/>
              <a:buChar char=""/>
              <a:tabLst/>
              <a:defRPr/>
            </a:pPr>
            <a:r>
              <a:rPr kumimoji="0" lang="es-ES" sz="32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Microautomatización</a:t>
            </a:r>
            <a:r>
              <a:rPr kumimoji="0" lang="es-CO" sz="3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a:t>
            </a:r>
          </a:p>
        </p:txBody>
      </p:sp>
      <p:pic>
        <p:nvPicPr>
          <p:cNvPr id="3074" name="Picture 2" descr="Bombeo solar: así permitirán el acceso al agua donde sea - BibLus">
            <a:extLst>
              <a:ext uri="{FF2B5EF4-FFF2-40B4-BE49-F238E27FC236}">
                <a16:creationId xmlns:a16="http://schemas.microsoft.com/office/drawing/2014/main" id="{DADD7019-42EB-427A-8BB0-C816CF651D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1680" y="9356723"/>
            <a:ext cx="8048625" cy="47625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istemas de Riego más demandados y tendencias para espacios verdes">
            <a:extLst>
              <a:ext uri="{FF2B5EF4-FFF2-40B4-BE49-F238E27FC236}">
                <a16:creationId xmlns:a16="http://schemas.microsoft.com/office/drawing/2014/main" id="{19DC141D-E93D-4897-96A2-369810A6CC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92000" y="4198900"/>
            <a:ext cx="8572500" cy="428625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CURSO MICRO AUTOMATIZACIÓN - SICONARA">
            <a:extLst>
              <a:ext uri="{FF2B5EF4-FFF2-40B4-BE49-F238E27FC236}">
                <a16:creationId xmlns:a16="http://schemas.microsoft.com/office/drawing/2014/main" id="{4EA1CB26-B285-40A7-8172-8EE5231B5F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877800" y="9356723"/>
            <a:ext cx="7562850" cy="56721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4053333"/>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Aporte a la solución de problema </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5" name="CuadroTexto 4">
            <a:extLst>
              <a:ext uri="{FF2B5EF4-FFF2-40B4-BE49-F238E27FC236}">
                <a16:creationId xmlns:a16="http://schemas.microsoft.com/office/drawing/2014/main" id="{52A3BE2E-27A4-4804-AF4F-8B080220E493}"/>
              </a:ext>
            </a:extLst>
          </p:cNvPr>
          <p:cNvSpPr txBox="1"/>
          <p:nvPr/>
        </p:nvSpPr>
        <p:spPr>
          <a:xfrm>
            <a:off x="1634520" y="5057458"/>
            <a:ext cx="21499800" cy="50045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La aplicación de </a:t>
            </a:r>
            <a:r>
              <a:rPr kumimoji="0" lang="es-CO" sz="48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IoT</a:t>
            </a: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 la solución del problema teniendo en cuenta las siguientes necesidades: </a:t>
            </a:r>
          </a:p>
          <a:p>
            <a:pPr marL="0" marR="0" lvl="0" indent="0" algn="just" defTabSz="943239" rtl="0" eaLnBrk="1" fontAlgn="auto" latinLnBrk="0" hangingPunct="0">
              <a:lnSpc>
                <a:spcPct val="107000"/>
              </a:lnSpc>
              <a:spcBef>
                <a:spcPts val="0"/>
              </a:spcBef>
              <a:spcAft>
                <a:spcPts val="800"/>
              </a:spcAft>
              <a:buClrTx/>
              <a:buSzTx/>
              <a:buFontTx/>
              <a:buNone/>
              <a:tabLst/>
              <a:defRPr/>
            </a:pPr>
            <a:r>
              <a:rPr lang="es-CO" sz="4800" b="0" dirty="0">
                <a:solidFill>
                  <a:srgbClr val="000000"/>
                </a:solidFill>
                <a:latin typeface="Calibri" panose="020F0502020204030204" pitchFamily="34" charset="0"/>
                <a:ea typeface="Calibri" panose="020F0502020204030204" pitchFamily="34" charset="0"/>
                <a:cs typeface="Times New Roman" panose="02020603050405020304" pitchFamily="18" charset="0"/>
              </a:rPr>
              <a:t>1. Generar datos para organizarlos en información útil para un análisis estadísticos que contribuyan a la optimización de proceso, detección de fallos, alertas, variación de niveles de tensión. </a:t>
            </a:r>
            <a:endPar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endParaRPr>
          </a:p>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t>
            </a:r>
          </a:p>
        </p:txBody>
      </p:sp>
    </p:spTree>
    <p:extLst>
      <p:ext uri="{BB962C8B-B14F-4D97-AF65-F5344CB8AC3E}">
        <p14:creationId xmlns:p14="http://schemas.microsoft.com/office/powerpoint/2010/main" val="4159616811"/>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853440" y="316680"/>
            <a:ext cx="1674492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BIG DATA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3" name="CuadroTexto 2">
            <a:extLst>
              <a:ext uri="{FF2B5EF4-FFF2-40B4-BE49-F238E27FC236}">
                <a16:creationId xmlns:a16="http://schemas.microsoft.com/office/drawing/2014/main" id="{7BA33AC8-0F05-41D6-88F1-2A05F2B17653}"/>
              </a:ext>
            </a:extLst>
          </p:cNvPr>
          <p:cNvSpPr txBox="1"/>
          <p:nvPr/>
        </p:nvSpPr>
        <p:spPr>
          <a:xfrm>
            <a:off x="853440" y="3791089"/>
            <a:ext cx="22677120" cy="55426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l" defTabSz="943239" rtl="0" eaLnBrk="1" fontAlgn="auto" latinLnBrk="0" hangingPunct="0">
              <a:lnSpc>
                <a:spcPct val="115000"/>
              </a:lnSpc>
              <a:spcBef>
                <a:spcPts val="0"/>
              </a:spcBef>
              <a:spcAft>
                <a:spcPts val="1000"/>
              </a:spcAft>
              <a:buClrTx/>
              <a:buSzTx/>
              <a:buFontTx/>
              <a:buNone/>
              <a:tabLst/>
              <a:defRPr/>
            </a:pPr>
            <a:r>
              <a:rPr kumimoji="0" lang="es-CO" sz="3600" b="1" i="0" u="none" strike="noStrike" kern="0" cap="none" spc="0" normalizeH="0" baseline="0" noProof="0" dirty="0">
                <a:ln>
                  <a:noFill/>
                </a:ln>
                <a:solidFill>
                  <a:srgbClr val="000000"/>
                </a:solidFill>
                <a:effectLst/>
                <a:uLnTx/>
                <a:uFillTx/>
                <a:latin typeface="Arial"/>
                <a:ea typeface="Calibri"/>
                <a:cs typeface="Times New Roman"/>
                <a:sym typeface="Helvetica Neue"/>
              </a:rPr>
              <a:t>Big Data es un término que describe el gran volumen de datos, tanto estructurados como no estructurados, que inundan los negocios cada día. Pero no es la cantidad de datos lo que es importante.</a:t>
            </a:r>
          </a:p>
          <a:p>
            <a:pPr marL="0" marR="0" lvl="0" indent="0" algn="ctr" defTabSz="943239" rtl="0" eaLnBrk="1" fontAlgn="auto" latinLnBrk="0" hangingPunct="0">
              <a:lnSpc>
                <a:spcPct val="115000"/>
              </a:lnSpc>
              <a:spcBef>
                <a:spcPts val="0"/>
              </a:spcBef>
              <a:spcAft>
                <a:spcPts val="1000"/>
              </a:spcAft>
              <a:buClrTx/>
              <a:buSzTx/>
              <a:buFontTx/>
              <a:buNone/>
              <a:tabLst/>
              <a:defRPr/>
            </a:pPr>
            <a:r>
              <a:rPr kumimoji="0" lang="es-CO" sz="3600" b="1" i="0" u="none" strike="noStrike" kern="0" cap="none" spc="0" normalizeH="0" baseline="0" noProof="0" dirty="0">
                <a:ln>
                  <a:noFill/>
                </a:ln>
                <a:solidFill>
                  <a:srgbClr val="000000"/>
                </a:solidFill>
                <a:effectLst/>
                <a:uLnTx/>
                <a:uFillTx/>
                <a:latin typeface="Arial"/>
                <a:ea typeface="Calibri"/>
                <a:cs typeface="Times New Roman"/>
                <a:sym typeface="Helvetica Neue"/>
              </a:rPr>
              <a:t> </a:t>
            </a:r>
            <a:endParaRPr lang="es-CO" dirty="0">
              <a:solidFill>
                <a:srgbClr val="000000"/>
              </a:solidFill>
              <a:latin typeface="Arial"/>
              <a:ea typeface="Calibri"/>
              <a:cs typeface="Times New Roman"/>
            </a:endParaRPr>
          </a:p>
          <a:p>
            <a:pPr marL="0" marR="0" lvl="0" indent="0" algn="l" defTabSz="943239" rtl="0" eaLnBrk="1" fontAlgn="auto" latinLnBrk="0" hangingPunct="0">
              <a:lnSpc>
                <a:spcPct val="115000"/>
              </a:lnSpc>
              <a:spcBef>
                <a:spcPts val="0"/>
              </a:spcBef>
              <a:spcAft>
                <a:spcPts val="1000"/>
              </a:spcAft>
              <a:buClrTx/>
              <a:buSzTx/>
              <a:buFontTx/>
              <a:buNone/>
              <a:tabLst/>
              <a:defRPr/>
            </a:pPr>
            <a:r>
              <a:rPr kumimoji="0" lang="es-CO" sz="3600" b="1" i="0" u="none" strike="noStrike" kern="0" cap="none" spc="0" normalizeH="0" baseline="0" noProof="0" dirty="0">
                <a:ln>
                  <a:noFill/>
                </a:ln>
                <a:solidFill>
                  <a:srgbClr val="000000"/>
                </a:solidFill>
                <a:effectLst/>
                <a:uLnTx/>
                <a:uFillTx/>
                <a:latin typeface="Arial"/>
                <a:ea typeface="Calibri"/>
                <a:cs typeface="Times New Roman"/>
                <a:sym typeface="Helvetica Neue"/>
              </a:rPr>
              <a:t>Lo que importa con el Big Data es lo que las organizaciones hacen con los datos. Big Data se puede analizar para obtener ideas que conduzcan a mejores decisiones y movimientos de negocios estratégicos.</a:t>
            </a:r>
            <a:endParaRPr kumimoji="0" lang="es-CO" sz="3600" b="1" i="0" u="none" strike="noStrike" kern="0" cap="none" spc="0" normalizeH="0" baseline="0" noProof="0" dirty="0">
              <a:ln>
                <a:noFill/>
              </a:ln>
              <a:solidFill>
                <a:srgbClr val="FFFFFF"/>
              </a:solidFill>
              <a:effectLst/>
              <a:uLnTx/>
              <a:uFillTx/>
              <a:latin typeface="Calibri"/>
              <a:ea typeface="Calibri"/>
              <a:cs typeface="Times New Roman"/>
              <a:sym typeface="Helvetica Neue"/>
            </a:endParaRP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600" b="1" i="0" u="none" strike="noStrike" kern="0" cap="none" spc="0" normalizeH="0" baseline="0" noProof="0" dirty="0">
              <a:ln>
                <a:noFill/>
              </a:ln>
              <a:solidFill>
                <a:srgbClr val="FFFFFF"/>
              </a:solidFill>
              <a:effectLst/>
              <a:uLnTx/>
              <a:uFillTx/>
              <a:latin typeface="Helvetica Neue"/>
              <a:ea typeface="Helvetica Neue"/>
              <a:cs typeface="Helvetica Neue"/>
              <a:sym typeface="Helvetica Neue"/>
            </a:endParaRPr>
          </a:p>
        </p:txBody>
      </p:sp>
      <p:pic>
        <p:nvPicPr>
          <p:cNvPr id="1026" name="Picture 2" descr="Big data-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1267" y="8449839"/>
            <a:ext cx="10576593" cy="70040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766813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13056839"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Conceptos generales</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2" name="CuadroTexto 1">
            <a:extLst>
              <a:ext uri="{FF2B5EF4-FFF2-40B4-BE49-F238E27FC236}">
                <a16:creationId xmlns:a16="http://schemas.microsoft.com/office/drawing/2014/main" id="{2B495CE1-F1EA-4492-9983-3D32482B5BF6}"/>
              </a:ext>
            </a:extLst>
          </p:cNvPr>
          <p:cNvSpPr txBox="1"/>
          <p:nvPr/>
        </p:nvSpPr>
        <p:spPr>
          <a:xfrm>
            <a:off x="3169920" y="4869351"/>
            <a:ext cx="19171920" cy="857734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400" b="0" i="0" u="none" strike="noStrike" kern="0" cap="none" spc="0" normalizeH="0" baseline="0" noProof="0" dirty="0">
                <a:ln>
                  <a:noFill/>
                </a:ln>
                <a:solidFill>
                  <a:srgbClr val="000000"/>
                </a:solidFill>
                <a:effectLst/>
                <a:uLnTx/>
                <a:uFillTx/>
                <a:latin typeface="Helvetica Neue"/>
                <a:sym typeface="Helvetica Neue"/>
              </a:rPr>
              <a:t>En BIG DATA Convergen  varios conceptos : </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400" b="0" i="0" u="none" strike="noStrike" kern="0" cap="none" spc="0" normalizeH="0" baseline="0" noProof="0" dirty="0">
                <a:ln>
                  <a:noFill/>
                </a:ln>
                <a:solidFill>
                  <a:srgbClr val="000000"/>
                </a:solidFill>
                <a:effectLst/>
                <a:uLnTx/>
                <a:uFillTx/>
                <a:latin typeface="Helvetica Neue"/>
                <a:sym typeface="Helvetica Neue"/>
              </a:rPr>
              <a:t> </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400" b="0"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400" b="0"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400" b="0"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400" b="0"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400" b="0"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Helvetica Neue"/>
                <a:sym typeface="Helvetica Neue"/>
              </a:rPr>
              <a:t>- Bases de datos relacionales.</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1" i="0" u="none" strike="noStrike" kern="0" cap="none" spc="0" normalizeH="0" baseline="0" noProof="0" dirty="0">
                <a:ln>
                  <a:noFill/>
                </a:ln>
                <a:solidFill>
                  <a:srgbClr val="000000"/>
                </a:solidFill>
                <a:effectLst/>
                <a:uLnTx/>
                <a:uFillTx/>
                <a:latin typeface="Helvetica Neue"/>
                <a:sym typeface="Helvetica Neue"/>
              </a:rPr>
              <a:t>- </a:t>
            </a:r>
            <a:r>
              <a:rPr kumimoji="0" lang="es-CO" sz="4000" b="0" i="0" u="none" strike="noStrike" kern="0" cap="none" spc="0" normalizeH="0" baseline="0" noProof="0" dirty="0" err="1">
                <a:ln>
                  <a:noFill/>
                </a:ln>
                <a:solidFill>
                  <a:srgbClr val="000000"/>
                </a:solidFill>
                <a:effectLst/>
                <a:uLnTx/>
                <a:uFillTx/>
                <a:latin typeface="Helvetica Neue"/>
                <a:sym typeface="Helvetica Neue"/>
              </a:rPr>
              <a:t>NoSQL</a:t>
            </a:r>
            <a:r>
              <a:rPr kumimoji="0" lang="es-CO" sz="4000" b="0" i="0" u="none" strike="noStrike" kern="0" cap="none" spc="0" normalizeH="0" baseline="0" noProof="0" dirty="0">
                <a:ln>
                  <a:noFill/>
                </a:ln>
                <a:solidFill>
                  <a:srgbClr val="000000"/>
                </a:solidFill>
                <a:effectLst/>
                <a:uLnTx/>
                <a:uFillTx/>
                <a:latin typeface="Helvetica Neue"/>
                <a:sym typeface="Helvetica Neue"/>
              </a:rPr>
              <a:t>: captura de manera segura y escalable grandes volúmenes  de información continua generados por eventos.</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Helvetica Neue"/>
                <a:sym typeface="Helvetica Neue"/>
              </a:rPr>
              <a:t>- Big Data :  gran volumen da datos</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Helvetica Neue"/>
                <a:sym typeface="Helvetica Neue"/>
              </a:rPr>
              <a:t>- </a:t>
            </a:r>
            <a:r>
              <a:rPr kumimoji="0" lang="es-CO" sz="4000" b="0" i="0" u="none" strike="noStrike" kern="0" cap="none" spc="0" normalizeH="0" baseline="0" noProof="0" dirty="0" err="1">
                <a:ln>
                  <a:noFill/>
                </a:ln>
                <a:solidFill>
                  <a:srgbClr val="000000"/>
                </a:solidFill>
                <a:effectLst/>
                <a:uLnTx/>
                <a:uFillTx/>
                <a:latin typeface="Helvetica Neue"/>
                <a:sym typeface="Helvetica Neue"/>
              </a:rPr>
              <a:t>Handoof</a:t>
            </a:r>
            <a:r>
              <a:rPr kumimoji="0" lang="es-CO" sz="4000" b="0" i="0" u="none" strike="noStrike" kern="0" cap="none" spc="0" normalizeH="0" baseline="0" noProof="0" dirty="0">
                <a:ln>
                  <a:noFill/>
                </a:ln>
                <a:solidFill>
                  <a:srgbClr val="000000"/>
                </a:solidFill>
                <a:effectLst/>
                <a:uLnTx/>
                <a:uFillTx/>
                <a:latin typeface="Helvetica Neue"/>
                <a:sym typeface="Helvetica Neue"/>
              </a:rPr>
              <a:t> :  procesamiento y almacenamiento de grandes volúmenes  de 			  información estructurada.</a:t>
            </a:r>
            <a:endParaRPr kumimoji="0" lang="es-CO" sz="4000" b="1" i="0" u="none" strike="noStrike" kern="0" cap="none" spc="0" normalizeH="0" baseline="0" noProof="0" dirty="0">
              <a:ln>
                <a:noFill/>
              </a:ln>
              <a:solidFill>
                <a:srgbClr val="000000"/>
              </a:solidFill>
              <a:effectLst/>
              <a:uLnTx/>
              <a:uFillTx/>
              <a:latin typeface="Helvetica Neue"/>
              <a:sym typeface="Helvetica Neue"/>
            </a:endParaRPr>
          </a:p>
        </p:txBody>
      </p:sp>
      <p:pic>
        <p:nvPicPr>
          <p:cNvPr id="4" name="3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6625" y="5890949"/>
            <a:ext cx="9810750" cy="3267075"/>
          </a:xfrm>
          <a:prstGeom prst="rect">
            <a:avLst/>
          </a:prstGeom>
        </p:spPr>
      </p:pic>
    </p:spTree>
    <p:extLst>
      <p:ext uri="{BB962C8B-B14F-4D97-AF65-F5344CB8AC3E}">
        <p14:creationId xmlns:p14="http://schemas.microsoft.com/office/powerpoint/2010/main" val="2992540774"/>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473071" y="1024476"/>
            <a:ext cx="16321409"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endParaRPr kumimoji="0" lang="es-CO" sz="10000" b="0" i="0" u="none" strike="noStrike" kern="0" cap="none" spc="0" normalizeH="0" baseline="0" noProof="0" dirty="0">
              <a:ln>
                <a:noFill/>
              </a:ln>
              <a:solidFill>
                <a:srgbClr val="000000"/>
              </a:solidFill>
              <a:effectLst/>
              <a:uLnTx/>
              <a:uFillTx/>
              <a:latin typeface="Calibri"/>
              <a:cs typeface="Calibri"/>
              <a:sym typeface="Helvetica Neue"/>
            </a:endParaRPr>
          </a:p>
          <a:p>
            <a:pPr marL="38100" marR="38100" lvl="0" indent="12700" algn="ctr" defTabSz="943239" rtl="0" eaLnBrk="1" fontAlgn="auto" latinLnBrk="0" hangingPunct="0">
              <a:lnSpc>
                <a:spcPct val="80000"/>
              </a:lnSpc>
              <a:spcBef>
                <a:spcPts val="100"/>
              </a:spcBef>
              <a:spcAft>
                <a:spcPts val="0"/>
              </a:spcAft>
              <a:buClrTx/>
              <a:buSzTx/>
              <a:buFontTx/>
              <a:buNone/>
              <a:tabLst/>
              <a:defRPr/>
            </a:pPr>
            <a:endParaRPr kumimoji="0" lang="es-CO" sz="10000" b="0" i="0" u="none" strike="noStrike" kern="0" cap="none" spc="0" normalizeH="0" baseline="0" noProof="0" dirty="0">
              <a:ln>
                <a:noFill/>
              </a:ln>
              <a:solidFill>
                <a:srgbClr val="000000"/>
              </a:solidFill>
              <a:effectLst/>
              <a:uLnTx/>
              <a:uFillTx/>
              <a:latin typeface="Calibri"/>
              <a:cs typeface="Calibri"/>
              <a:sym typeface="Helvetica Neue"/>
            </a:endParaRPr>
          </a:p>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0" i="0" u="none" strike="noStrike" kern="0" cap="none" spc="0" normalizeH="0" baseline="0" noProof="0" dirty="0">
                <a:ln>
                  <a:noFill/>
                </a:ln>
                <a:solidFill>
                  <a:srgbClr val="FFFFFF"/>
                </a:solidFill>
                <a:effectLst/>
                <a:uLnTx/>
                <a:uFillTx/>
                <a:latin typeface="Calibri"/>
                <a:cs typeface="Calibri"/>
                <a:sym typeface="Helvetica Neue"/>
              </a:rPr>
              <a:t>Bases de datos relacionales.</a:t>
            </a:r>
          </a:p>
          <a:p>
            <a:pPr marL="38100" marR="38100" lvl="0" indent="12700" algn="ctr" defTabSz="943239" rtl="0" eaLnBrk="1" fontAlgn="auto" latinLnBrk="0" hangingPunct="0">
              <a:lnSpc>
                <a:spcPct val="80000"/>
              </a:lnSpc>
              <a:spcBef>
                <a:spcPts val="100"/>
              </a:spcBef>
              <a:spcAft>
                <a:spcPts val="0"/>
              </a:spcAft>
              <a:buClrTx/>
              <a:buSzTx/>
              <a:buFontTx/>
              <a:buNone/>
              <a:tabLst/>
              <a:defRPr/>
            </a:pP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2" name="CuadroTexto 1">
            <a:extLst>
              <a:ext uri="{FF2B5EF4-FFF2-40B4-BE49-F238E27FC236}">
                <a16:creationId xmlns:a16="http://schemas.microsoft.com/office/drawing/2014/main" id="{E35A6A3D-18E8-4A9A-BB11-63B271493B92}"/>
              </a:ext>
            </a:extLst>
          </p:cNvPr>
          <p:cNvSpPr txBox="1"/>
          <p:nvPr/>
        </p:nvSpPr>
        <p:spPr>
          <a:xfrm>
            <a:off x="881818" y="3888730"/>
            <a:ext cx="22524720" cy="5561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just" defTabSz="943239" rtl="0" eaLnBrk="1" fontAlgn="auto" latinLnBrk="0" hangingPunct="0">
              <a:lnSpc>
                <a:spcPct val="100000"/>
              </a:lnSpc>
              <a:spcBef>
                <a:spcPts val="0"/>
              </a:spcBef>
              <a:spcAft>
                <a:spcPts val="0"/>
              </a:spcAft>
              <a:buClrTx/>
              <a:buSzTx/>
              <a:buFontTx/>
              <a:buNone/>
              <a:tabLst/>
              <a:defRPr/>
            </a:pPr>
            <a:r>
              <a:rPr kumimoji="0" lang="es-CO" sz="4400" b="0" i="0" u="none" strike="noStrike" kern="0" cap="none" spc="0" normalizeH="0" baseline="0" noProof="0" dirty="0">
                <a:ln>
                  <a:noFill/>
                </a:ln>
                <a:solidFill>
                  <a:srgbClr val="000000"/>
                </a:solidFill>
                <a:effectLst/>
                <a:uLnTx/>
                <a:uFillTx/>
                <a:latin typeface="Helvetica Neue"/>
                <a:sym typeface="Helvetica Neue"/>
              </a:rPr>
              <a:t>Una base de datos relacional es aquella en la que los datos se relacionan unos con otros mediante tablas y vínculos que sirven de puentes entre las distintas tablas, lográndose de esta manera la descomposición de la información.</a:t>
            </a:r>
          </a:p>
          <a:p>
            <a:pPr marL="0" marR="0" lvl="0" indent="0" algn="just" defTabSz="943239" rtl="0" eaLnBrk="1" fontAlgn="auto" latinLnBrk="0" hangingPunct="0">
              <a:lnSpc>
                <a:spcPct val="100000"/>
              </a:lnSpc>
              <a:spcBef>
                <a:spcPts val="0"/>
              </a:spcBef>
              <a:spcAft>
                <a:spcPts val="0"/>
              </a:spcAft>
              <a:buClrTx/>
              <a:buSzTx/>
              <a:buFontTx/>
              <a:buNone/>
              <a:tabLst/>
              <a:defRPr/>
            </a:pPr>
            <a:endParaRPr kumimoji="0" lang="es-CO" sz="4400" b="0" i="0" u="none" strike="noStrike" kern="0" cap="none" spc="0" normalizeH="0" baseline="0" noProof="0" dirty="0">
              <a:ln>
                <a:noFill/>
              </a:ln>
              <a:solidFill>
                <a:srgbClr val="000000"/>
              </a:solidFill>
              <a:effectLst/>
              <a:uLnTx/>
              <a:uFillTx/>
              <a:latin typeface="Helvetica Neue"/>
              <a:sym typeface="Helvetica Neue"/>
            </a:endParaRPr>
          </a:p>
          <a:p>
            <a:pPr marL="0" marR="0" lvl="0" indent="0" algn="just" defTabSz="943239" rtl="0" eaLnBrk="1" fontAlgn="auto" latinLnBrk="0" hangingPunct="0">
              <a:lnSpc>
                <a:spcPct val="100000"/>
              </a:lnSpc>
              <a:spcBef>
                <a:spcPts val="0"/>
              </a:spcBef>
              <a:spcAft>
                <a:spcPts val="0"/>
              </a:spcAft>
              <a:buClrTx/>
              <a:buSzTx/>
              <a:buFontTx/>
              <a:buNone/>
              <a:tabLst/>
              <a:defRPr/>
            </a:pPr>
            <a:r>
              <a:rPr kumimoji="0" lang="es-CO" sz="4400" b="0" i="0" u="none" strike="noStrike" kern="0" cap="none" spc="0" normalizeH="0" baseline="0" noProof="0" dirty="0">
                <a:ln>
                  <a:noFill/>
                </a:ln>
                <a:solidFill>
                  <a:srgbClr val="000000"/>
                </a:solidFill>
                <a:effectLst/>
                <a:uLnTx/>
                <a:uFillTx/>
                <a:latin typeface="Helvetica Neue"/>
                <a:sym typeface="Helvetica Neue"/>
              </a:rPr>
              <a:t>Este tipo de bases de datos están basadas en un lenguaje estándar conocido como SQL (</a:t>
            </a:r>
            <a:r>
              <a:rPr kumimoji="0" lang="es-CO" sz="4400" b="0" i="0" u="none" strike="noStrike" kern="0" cap="none" spc="0" normalizeH="0" baseline="0" noProof="0" dirty="0" err="1">
                <a:ln>
                  <a:noFill/>
                </a:ln>
                <a:solidFill>
                  <a:srgbClr val="000000"/>
                </a:solidFill>
                <a:effectLst/>
                <a:uLnTx/>
                <a:uFillTx/>
                <a:latin typeface="Helvetica Neue"/>
                <a:sym typeface="Helvetica Neue"/>
              </a:rPr>
              <a:t>Structured</a:t>
            </a:r>
            <a:r>
              <a:rPr kumimoji="0" lang="es-CO" sz="4400" b="0" i="0" u="none" strike="noStrike" kern="0" cap="none" spc="0" normalizeH="0" baseline="0" noProof="0" dirty="0">
                <a:ln>
                  <a:noFill/>
                </a:ln>
                <a:solidFill>
                  <a:srgbClr val="000000"/>
                </a:solidFill>
                <a:effectLst/>
                <a:uLnTx/>
                <a:uFillTx/>
                <a:latin typeface="Helvetica Neue"/>
                <a:sym typeface="Helvetica Neue"/>
              </a:rPr>
              <a:t> </a:t>
            </a:r>
            <a:r>
              <a:rPr kumimoji="0" lang="es-CO" sz="4400" b="0" i="0" u="none" strike="noStrike" kern="0" cap="none" spc="0" normalizeH="0" baseline="0" noProof="0" dirty="0" err="1">
                <a:ln>
                  <a:noFill/>
                </a:ln>
                <a:solidFill>
                  <a:srgbClr val="000000"/>
                </a:solidFill>
                <a:effectLst/>
                <a:uLnTx/>
                <a:uFillTx/>
                <a:latin typeface="Helvetica Neue"/>
                <a:sym typeface="Helvetica Neue"/>
              </a:rPr>
              <a:t>Query</a:t>
            </a:r>
            <a:r>
              <a:rPr kumimoji="0" lang="es-CO" sz="4400" b="0" i="0" u="none" strike="noStrike" kern="0" cap="none" spc="0" normalizeH="0" baseline="0" noProof="0" dirty="0">
                <a:ln>
                  <a:noFill/>
                </a:ln>
                <a:solidFill>
                  <a:srgbClr val="000000"/>
                </a:solidFill>
                <a:effectLst/>
                <a:uLnTx/>
                <a:uFillTx/>
                <a:latin typeface="Helvetica Neue"/>
                <a:sym typeface="Helvetica Neue"/>
              </a:rPr>
              <a:t> </a:t>
            </a:r>
            <a:r>
              <a:rPr kumimoji="0" lang="es-CO" sz="4400" b="0" i="0" u="none" strike="noStrike" kern="0" cap="none" spc="0" normalizeH="0" baseline="0" noProof="0" dirty="0" err="1">
                <a:ln>
                  <a:noFill/>
                </a:ln>
                <a:solidFill>
                  <a:srgbClr val="000000"/>
                </a:solidFill>
                <a:effectLst/>
                <a:uLnTx/>
                <a:uFillTx/>
                <a:latin typeface="Helvetica Neue"/>
                <a:sym typeface="Helvetica Neue"/>
              </a:rPr>
              <a:t>Language</a:t>
            </a:r>
            <a:r>
              <a:rPr kumimoji="0" lang="es-CO" sz="4400" b="0" i="0" u="none" strike="noStrike" kern="0" cap="none" spc="0" normalizeH="0" baseline="0" noProof="0" dirty="0">
                <a:ln>
                  <a:noFill/>
                </a:ln>
                <a:solidFill>
                  <a:srgbClr val="000000"/>
                </a:solidFill>
                <a:effectLst/>
                <a:uLnTx/>
                <a:uFillTx/>
                <a:latin typeface="Helvetica Neue"/>
                <a:sym typeface="Helvetica Neue"/>
              </a:rPr>
              <a:t>). Su gran ventaja reside en la capacidad de relacionarse entre sí sin la necesidad de duplicar una gran cantidad de información.</a:t>
            </a:r>
            <a:endParaRPr kumimoji="0" lang="es-CO" sz="4400" b="1" i="0" u="none" strike="noStrike" kern="0" cap="none" spc="0" normalizeH="0" baseline="0" noProof="0" dirty="0">
              <a:ln>
                <a:noFill/>
              </a:ln>
              <a:solidFill>
                <a:srgbClr val="000000"/>
              </a:solidFill>
              <a:effectLst/>
              <a:uLnTx/>
              <a:uFillTx/>
              <a:latin typeface="Helvetica Neue"/>
              <a:sym typeface="Helvetica Neue"/>
            </a:endParaRPr>
          </a:p>
          <a:p>
            <a:pPr marL="0" marR="0" lvl="0" indent="0" algn="just" defTabSz="943239" rtl="0" eaLnBrk="1" fontAlgn="auto" latinLnBrk="0" hangingPunct="0">
              <a:lnSpc>
                <a:spcPct val="100000"/>
              </a:lnSpc>
              <a:spcBef>
                <a:spcPts val="0"/>
              </a:spcBef>
              <a:spcAft>
                <a:spcPts val="0"/>
              </a:spcAft>
              <a:buClrTx/>
              <a:buSzTx/>
              <a:buFontTx/>
              <a:buNone/>
              <a:tabLst/>
              <a:defRPr/>
            </a:pPr>
            <a:r>
              <a:rPr kumimoji="0" lang="es-ES" sz="4400" b="0" i="0" u="none" strike="noStrike" kern="0" cap="none" spc="0" normalizeH="0" baseline="0" noProof="0" dirty="0">
                <a:ln>
                  <a:noFill/>
                </a:ln>
                <a:solidFill>
                  <a:srgbClr val="000000"/>
                </a:solidFill>
                <a:effectLst/>
                <a:uLnTx/>
                <a:uFillTx/>
                <a:latin typeface="Helvetica Neue"/>
                <a:ea typeface="Helvetica Neue"/>
                <a:cs typeface="Helvetica Neue"/>
                <a:sym typeface="Helvetica Neue"/>
              </a:rPr>
              <a:t>        </a:t>
            </a:r>
            <a:endParaRPr kumimoji="0" lang="es-CO" sz="4400" b="0" i="0" u="none" strike="noStrike" kern="0" cap="none" spc="0" normalizeH="0" baseline="0" noProof="0" dirty="0">
              <a:ln>
                <a:noFill/>
              </a:ln>
              <a:solidFill>
                <a:srgbClr val="000000"/>
              </a:solidFill>
              <a:effectLst/>
              <a:uLnTx/>
              <a:uFillTx/>
              <a:latin typeface="Helvetica Neue"/>
              <a:ea typeface="Helvetica Neue"/>
              <a:cs typeface="Helvetica Neue"/>
              <a:sym typeface="Helvetica Neue"/>
            </a:endParaRPr>
          </a:p>
        </p:txBody>
      </p:sp>
      <p:pic>
        <p:nvPicPr>
          <p:cNvPr id="3" name="2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3590" y="9449867"/>
            <a:ext cx="12164177" cy="5700796"/>
          </a:xfrm>
          <a:prstGeom prst="rect">
            <a:avLst/>
          </a:prstGeom>
        </p:spPr>
      </p:pic>
    </p:spTree>
    <p:extLst>
      <p:ext uri="{BB962C8B-B14F-4D97-AF65-F5344CB8AC3E}">
        <p14:creationId xmlns:p14="http://schemas.microsoft.com/office/powerpoint/2010/main" val="256684025"/>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472966"/>
            <a:ext cx="18025080" cy="2087354"/>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NoSQL</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2" name="CuadroTexto 1">
            <a:extLst>
              <a:ext uri="{FF2B5EF4-FFF2-40B4-BE49-F238E27FC236}">
                <a16:creationId xmlns:a16="http://schemas.microsoft.com/office/drawing/2014/main" id="{60058CBC-4523-4939-8CC3-B38D8FBED804}"/>
              </a:ext>
            </a:extLst>
          </p:cNvPr>
          <p:cNvSpPr txBox="1"/>
          <p:nvPr/>
        </p:nvSpPr>
        <p:spPr>
          <a:xfrm>
            <a:off x="1249679" y="4041727"/>
            <a:ext cx="21389603" cy="51918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Helvetica Neue"/>
                <a:sym typeface="Helvetica Neue"/>
              </a:rPr>
              <a:t>El termino </a:t>
            </a:r>
            <a:r>
              <a:rPr kumimoji="0" lang="es-CO" sz="4000" b="1" i="0" u="none" strike="noStrike" kern="0" cap="none" spc="0" normalizeH="0" baseline="0" noProof="0" dirty="0" err="1">
                <a:ln>
                  <a:noFill/>
                </a:ln>
                <a:solidFill>
                  <a:srgbClr val="000000"/>
                </a:solidFill>
                <a:effectLst/>
                <a:uLnTx/>
                <a:uFillTx/>
                <a:latin typeface="Helvetica Neue"/>
                <a:sym typeface="Helvetica Neue"/>
              </a:rPr>
              <a:t>NoSQL</a:t>
            </a:r>
            <a:r>
              <a:rPr kumimoji="0" lang="es-CO" sz="4000" b="1" i="0" u="none" strike="noStrike" kern="0" cap="none" spc="0" normalizeH="0" baseline="0" noProof="0" dirty="0">
                <a:ln>
                  <a:noFill/>
                </a:ln>
                <a:solidFill>
                  <a:srgbClr val="000000"/>
                </a:solidFill>
                <a:effectLst/>
                <a:uLnTx/>
                <a:uFillTx/>
                <a:latin typeface="Helvetica Neue"/>
                <a:sym typeface="Helvetica Neue"/>
              </a:rPr>
              <a:t> </a:t>
            </a:r>
            <a:r>
              <a:rPr kumimoji="0" lang="es-CO" sz="4000" b="0" i="0" u="none" strike="noStrike" kern="0" cap="none" spc="0" normalizeH="0" baseline="0" noProof="0" dirty="0">
                <a:ln>
                  <a:noFill/>
                </a:ln>
                <a:solidFill>
                  <a:srgbClr val="000000"/>
                </a:solidFill>
                <a:effectLst/>
                <a:uLnTx/>
                <a:uFillTx/>
                <a:latin typeface="Helvetica Neue"/>
                <a:sym typeface="Helvetica Neue"/>
              </a:rPr>
              <a:t>se refiere a la denominación en inglés </a:t>
            </a:r>
            <a:r>
              <a:rPr kumimoji="0" lang="es-CO" sz="4000" b="1" i="1" u="none" strike="noStrike" kern="0" cap="none" spc="0" normalizeH="0" baseline="0" noProof="0" dirty="0" err="1">
                <a:ln>
                  <a:noFill/>
                </a:ln>
                <a:solidFill>
                  <a:srgbClr val="000000"/>
                </a:solidFill>
                <a:effectLst/>
                <a:uLnTx/>
                <a:uFillTx/>
                <a:latin typeface="Helvetica Neue"/>
                <a:sym typeface="Helvetica Neue"/>
              </a:rPr>
              <a:t>Not</a:t>
            </a:r>
            <a:r>
              <a:rPr kumimoji="0" lang="es-CO" sz="4000" b="1" i="1" u="none" strike="noStrike" kern="0" cap="none" spc="0" normalizeH="0" baseline="0" noProof="0" dirty="0">
                <a:ln>
                  <a:noFill/>
                </a:ln>
                <a:solidFill>
                  <a:srgbClr val="000000"/>
                </a:solidFill>
                <a:effectLst/>
                <a:uLnTx/>
                <a:uFillTx/>
                <a:latin typeface="Helvetica Neue"/>
                <a:sym typeface="Helvetica Neue"/>
              </a:rPr>
              <a:t> </a:t>
            </a:r>
            <a:r>
              <a:rPr kumimoji="0" lang="es-CO" sz="4000" b="1" i="1" u="none" strike="noStrike" kern="0" cap="none" spc="0" normalizeH="0" baseline="0" noProof="0" dirty="0" err="1">
                <a:ln>
                  <a:noFill/>
                </a:ln>
                <a:solidFill>
                  <a:srgbClr val="000000"/>
                </a:solidFill>
                <a:effectLst/>
                <a:uLnTx/>
                <a:uFillTx/>
                <a:latin typeface="Helvetica Neue"/>
                <a:sym typeface="Helvetica Neue"/>
              </a:rPr>
              <a:t>Only</a:t>
            </a:r>
            <a:r>
              <a:rPr kumimoji="0" lang="es-CO" sz="4000" b="1" i="1" u="none" strike="noStrike" kern="0" cap="none" spc="0" normalizeH="0" baseline="0" noProof="0" dirty="0">
                <a:ln>
                  <a:noFill/>
                </a:ln>
                <a:solidFill>
                  <a:srgbClr val="000000"/>
                </a:solidFill>
                <a:effectLst/>
                <a:uLnTx/>
                <a:uFillTx/>
                <a:latin typeface="Helvetica Neue"/>
                <a:sym typeface="Helvetica Neue"/>
              </a:rPr>
              <a:t> SQL</a:t>
            </a:r>
            <a:r>
              <a:rPr kumimoji="0" lang="es-CO" sz="4000" b="0" i="0" u="none" strike="noStrike" kern="0" cap="none" spc="0" normalizeH="0" baseline="0" noProof="0" dirty="0">
                <a:ln>
                  <a:noFill/>
                </a:ln>
                <a:solidFill>
                  <a:srgbClr val="000000"/>
                </a:solidFill>
                <a:effectLst/>
                <a:uLnTx/>
                <a:uFillTx/>
                <a:latin typeface="Helvetica Neue"/>
                <a:sym typeface="Helvetica Neue"/>
              </a:rPr>
              <a:t>. Plantea modelos de datos específicos de esquemas flexibles que se adaptan a los requisitos de las aplicaciones más modernas.</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000" b="0"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Helvetica Neue"/>
                <a:sym typeface="Helvetica Neue"/>
              </a:rPr>
              <a:t>es una amplia clase de sistemas de gestión de bases de datos que difieren del modelo clásico de SGBDR (Sistema de Gestión de Bases de Datos Relacionales) en aspectos importantes, siendo el más destacado que no usan SQL como lenguaje principal de consultas.</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800" b="1" i="0" u="none" strike="noStrike" kern="0" cap="none" spc="0" normalizeH="0" baseline="0" noProof="0" dirty="0">
              <a:ln>
                <a:noFill/>
              </a:ln>
              <a:solidFill>
                <a:srgbClr val="000000"/>
              </a:solidFill>
              <a:effectLst/>
              <a:uLnTx/>
              <a:uFillTx/>
              <a:latin typeface="Helvetica Neue"/>
              <a:sym typeface="Helvetica Neue"/>
            </a:endParaRPr>
          </a:p>
        </p:txBody>
      </p:sp>
      <p:pic>
        <p:nvPicPr>
          <p:cNvPr id="4" name="3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3531" y="9233532"/>
            <a:ext cx="15607862" cy="5333805"/>
          </a:xfrm>
          <a:prstGeom prst="rect">
            <a:avLst/>
          </a:prstGeom>
        </p:spPr>
      </p:pic>
    </p:spTree>
    <p:extLst>
      <p:ext uri="{BB962C8B-B14F-4D97-AF65-F5344CB8AC3E}">
        <p14:creationId xmlns:p14="http://schemas.microsoft.com/office/powerpoint/2010/main" val="4222591281"/>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8119079"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err="1">
                <a:ln>
                  <a:noFill/>
                </a:ln>
                <a:solidFill>
                  <a:srgbClr val="FFFFFF"/>
                </a:solidFill>
                <a:effectLst/>
                <a:uLnTx/>
                <a:uFillTx/>
                <a:latin typeface="Calibri"/>
                <a:cs typeface="Calibri"/>
                <a:sym typeface="Calibri"/>
              </a:rPr>
              <a:t>HANDooP</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3" name="CuadroTexto 2">
            <a:extLst>
              <a:ext uri="{FF2B5EF4-FFF2-40B4-BE49-F238E27FC236}">
                <a16:creationId xmlns:a16="http://schemas.microsoft.com/office/drawing/2014/main" id="{4C00C9AE-25A5-42A2-BDDC-E7473F6E3E6E}"/>
              </a:ext>
            </a:extLst>
          </p:cNvPr>
          <p:cNvSpPr txBox="1"/>
          <p:nvPr/>
        </p:nvSpPr>
        <p:spPr>
          <a:xfrm>
            <a:off x="1249680" y="3652953"/>
            <a:ext cx="21762720" cy="53149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6" indent="0" algn="l" defTabSz="943239" rtl="0" eaLnBrk="1" fontAlgn="auto" latinLnBrk="0" hangingPunct="0">
              <a:lnSpc>
                <a:spcPct val="100000"/>
              </a:lnSpc>
              <a:spcBef>
                <a:spcPts val="0"/>
              </a:spcBef>
              <a:spcAft>
                <a:spcPts val="0"/>
              </a:spcAft>
              <a:buClrTx/>
              <a:buSzTx/>
              <a:buFontTx/>
              <a:buNone/>
              <a:tabLst/>
              <a:defRPr/>
            </a:pPr>
            <a:r>
              <a:rPr kumimoji="0" lang="es-ES" sz="3200" b="1" i="0" u="none" strike="noStrike" kern="0" cap="none" spc="0" normalizeH="0" baseline="0" noProof="0" dirty="0">
                <a:ln>
                  <a:noFill/>
                </a:ln>
                <a:solidFill>
                  <a:srgbClr val="000000"/>
                </a:solidFill>
                <a:effectLst/>
                <a:uLnTx/>
                <a:uFillTx/>
                <a:latin typeface="Helvetica Neue"/>
                <a:ea typeface="Helvetica Neue"/>
                <a:cs typeface="Helvetica Neue"/>
                <a:sym typeface="Helvetica Neue"/>
              </a:rPr>
              <a:t>•</a:t>
            </a:r>
            <a:r>
              <a:rPr kumimoji="0" lang="es-ES" sz="4800" b="1" i="0" u="none" strike="noStrike" kern="0" cap="none" spc="0" normalizeH="0" baseline="0" noProof="0" dirty="0">
                <a:ln>
                  <a:noFill/>
                </a:ln>
                <a:solidFill>
                  <a:srgbClr val="000000"/>
                </a:solidFill>
                <a:effectLst/>
                <a:uLnTx/>
                <a:uFillTx/>
                <a:latin typeface="Helvetica Neue"/>
                <a:sym typeface="Helvetica Neue"/>
              </a:rPr>
              <a:t>	</a:t>
            </a:r>
            <a:r>
              <a:rPr kumimoji="0" lang="es-CO" sz="4800" b="0" i="0" u="none" strike="noStrike" kern="0" cap="none" spc="0" normalizeH="0" baseline="0" noProof="0" dirty="0">
                <a:ln>
                  <a:noFill/>
                </a:ln>
                <a:solidFill>
                  <a:srgbClr val="000000"/>
                </a:solidFill>
                <a:effectLst/>
                <a:uLnTx/>
                <a:uFillTx/>
                <a:latin typeface="Helvetica Neue"/>
                <a:sym typeface="Helvetica Neue"/>
              </a:rPr>
              <a:t>HDFS (</a:t>
            </a:r>
            <a:r>
              <a:rPr kumimoji="0" lang="es-CO" sz="4800" b="0" i="0" u="none" strike="noStrike" kern="0" cap="none" spc="0" normalizeH="0" baseline="0" noProof="0" dirty="0" err="1">
                <a:ln>
                  <a:noFill/>
                </a:ln>
                <a:solidFill>
                  <a:srgbClr val="000000"/>
                </a:solidFill>
                <a:effectLst/>
                <a:uLnTx/>
                <a:uFillTx/>
                <a:latin typeface="Helvetica Neue"/>
                <a:sym typeface="Helvetica Neue"/>
              </a:rPr>
              <a:t>Hadoop</a:t>
            </a:r>
            <a:r>
              <a:rPr kumimoji="0" lang="es-CO" sz="4800" b="0" i="0" u="none" strike="noStrike" kern="0" cap="none" spc="0" normalizeH="0" baseline="0" noProof="0" dirty="0">
                <a:ln>
                  <a:noFill/>
                </a:ln>
                <a:solidFill>
                  <a:srgbClr val="000000"/>
                </a:solidFill>
                <a:effectLst/>
                <a:uLnTx/>
                <a:uFillTx/>
                <a:latin typeface="Helvetica Neue"/>
                <a:sym typeface="Helvetica Neue"/>
              </a:rPr>
              <a:t> </a:t>
            </a:r>
            <a:r>
              <a:rPr kumimoji="0" lang="es-CO" sz="4800" b="0" i="0" u="none" strike="noStrike" kern="0" cap="none" spc="0" normalizeH="0" baseline="0" noProof="0" dirty="0" err="1">
                <a:ln>
                  <a:noFill/>
                </a:ln>
                <a:solidFill>
                  <a:srgbClr val="000000"/>
                </a:solidFill>
                <a:effectLst/>
                <a:uLnTx/>
                <a:uFillTx/>
                <a:latin typeface="Helvetica Neue"/>
                <a:sym typeface="Helvetica Neue"/>
              </a:rPr>
              <a:t>Distributed</a:t>
            </a:r>
            <a:r>
              <a:rPr kumimoji="0" lang="es-CO" sz="4800" b="0" i="0" u="none" strike="noStrike" kern="0" cap="none" spc="0" normalizeH="0" baseline="0" noProof="0" dirty="0">
                <a:ln>
                  <a:noFill/>
                </a:ln>
                <a:solidFill>
                  <a:srgbClr val="000000"/>
                </a:solidFill>
                <a:effectLst/>
                <a:uLnTx/>
                <a:uFillTx/>
                <a:latin typeface="Helvetica Neue"/>
                <a:sym typeface="Helvetica Neue"/>
              </a:rPr>
              <a:t> File </a:t>
            </a:r>
            <a:r>
              <a:rPr kumimoji="0" lang="es-CO" sz="4800" b="0" i="0" u="none" strike="noStrike" kern="0" cap="none" spc="0" normalizeH="0" baseline="0" noProof="0" dirty="0" err="1">
                <a:ln>
                  <a:noFill/>
                </a:ln>
                <a:solidFill>
                  <a:srgbClr val="000000"/>
                </a:solidFill>
                <a:effectLst/>
                <a:uLnTx/>
                <a:uFillTx/>
                <a:latin typeface="Helvetica Neue"/>
                <a:sym typeface="Helvetica Neue"/>
              </a:rPr>
              <a:t>System</a:t>
            </a:r>
            <a:r>
              <a:rPr kumimoji="0" lang="es-CO" sz="4800" b="0" i="0" u="none" strike="noStrike" kern="0" cap="none" spc="0" normalizeH="0" baseline="0" noProof="0" dirty="0">
                <a:ln>
                  <a:noFill/>
                </a:ln>
                <a:solidFill>
                  <a:srgbClr val="000000"/>
                </a:solidFill>
                <a:effectLst/>
                <a:uLnTx/>
                <a:uFillTx/>
                <a:latin typeface="Helvetica Neue"/>
                <a:sym typeface="Helvetica Neue"/>
              </a:rPr>
              <a:t>) es el componente principal del ecosistema </a:t>
            </a:r>
            <a:r>
              <a:rPr kumimoji="0" lang="es-CO" sz="4800" b="0" i="0" u="none" strike="noStrike" kern="0" cap="none" spc="0" normalizeH="0" baseline="0" noProof="0" dirty="0" err="1">
                <a:ln>
                  <a:noFill/>
                </a:ln>
                <a:solidFill>
                  <a:srgbClr val="000000"/>
                </a:solidFill>
                <a:effectLst/>
                <a:uLnTx/>
                <a:uFillTx/>
                <a:latin typeface="Helvetica Neue"/>
                <a:sym typeface="Helvetica Neue"/>
              </a:rPr>
              <a:t>Hadoop</a:t>
            </a:r>
            <a:r>
              <a:rPr kumimoji="0" lang="es-CO" sz="4800" b="0" i="0" u="none" strike="noStrike" kern="0" cap="none" spc="0" normalizeH="0" baseline="0" noProof="0" dirty="0">
                <a:ln>
                  <a:noFill/>
                </a:ln>
                <a:solidFill>
                  <a:srgbClr val="000000"/>
                </a:solidFill>
                <a:effectLst/>
                <a:uLnTx/>
                <a:uFillTx/>
                <a:latin typeface="Helvetica Neue"/>
                <a:sym typeface="Helvetica Neue"/>
              </a:rPr>
              <a:t>. Hace posible almacenar data sets masivos con tipos de datos estructurados, </a:t>
            </a:r>
            <a:r>
              <a:rPr kumimoji="0" lang="es-CO" sz="4800" b="0" i="0" u="none" strike="noStrike" kern="0" cap="none" spc="0" normalizeH="0" baseline="0" noProof="0" dirty="0" err="1">
                <a:ln>
                  <a:noFill/>
                </a:ln>
                <a:solidFill>
                  <a:srgbClr val="000000"/>
                </a:solidFill>
                <a:effectLst/>
                <a:uLnTx/>
                <a:uFillTx/>
                <a:latin typeface="Helvetica Neue"/>
                <a:sym typeface="Helvetica Neue"/>
              </a:rPr>
              <a:t>semi</a:t>
            </a:r>
            <a:r>
              <a:rPr kumimoji="0" lang="es-CO" sz="4800" b="0" i="0" u="none" strike="noStrike" kern="0" cap="none" spc="0" normalizeH="0" baseline="0" noProof="0" dirty="0">
                <a:ln>
                  <a:noFill/>
                </a:ln>
                <a:solidFill>
                  <a:srgbClr val="000000"/>
                </a:solidFill>
                <a:effectLst/>
                <a:uLnTx/>
                <a:uFillTx/>
                <a:latin typeface="Helvetica Neue"/>
                <a:sym typeface="Helvetica Neue"/>
              </a:rPr>
              <a:t>-estructurados y no estructurados como imágenes, vídeo, datos de sensores, etc. Está optimizado para almacenar grandes cantidades de datos y mantener varias copias para garantizar una alta disponibilidad y la tolerancia a fallos. Con todo esto, HDFS es una tecnología fundamental para Big Data.</a:t>
            </a:r>
            <a:endParaRPr kumimoji="0" lang="es-CO" sz="4800" b="1" i="0" u="none" strike="noStrike" kern="0" cap="none" spc="0" normalizeH="0" baseline="0" noProof="0" dirty="0">
              <a:ln>
                <a:noFill/>
              </a:ln>
              <a:solidFill>
                <a:srgbClr val="000000"/>
              </a:solidFill>
              <a:effectLst/>
              <a:uLnTx/>
              <a:uFillTx/>
              <a:latin typeface="Helvetica Neue"/>
              <a:sym typeface="Helvetica Neue"/>
            </a:endParaRPr>
          </a:p>
        </p:txBody>
      </p:sp>
      <p:pic>
        <p:nvPicPr>
          <p:cNvPr id="4" name="3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1979" y="9317456"/>
            <a:ext cx="15919413" cy="5263896"/>
          </a:xfrm>
          <a:prstGeom prst="rect">
            <a:avLst/>
          </a:prstGeom>
        </p:spPr>
      </p:pic>
    </p:spTree>
    <p:extLst>
      <p:ext uri="{BB962C8B-B14F-4D97-AF65-F5344CB8AC3E}">
        <p14:creationId xmlns:p14="http://schemas.microsoft.com/office/powerpoint/2010/main" val="260180342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8119079"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ANALITICA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2" name="CuadroTexto 1">
            <a:extLst>
              <a:ext uri="{FF2B5EF4-FFF2-40B4-BE49-F238E27FC236}">
                <a16:creationId xmlns:a16="http://schemas.microsoft.com/office/drawing/2014/main" id="{A04D7B54-A376-4B14-8EC7-17B0DA6CB6ED}"/>
              </a:ext>
            </a:extLst>
          </p:cNvPr>
          <p:cNvSpPr txBox="1"/>
          <p:nvPr/>
        </p:nvSpPr>
        <p:spPr>
          <a:xfrm>
            <a:off x="758846" y="4595932"/>
            <a:ext cx="21793200" cy="66445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lang="es-CO" sz="4000" b="0" dirty="0">
                <a:solidFill>
                  <a:srgbClr val="000000"/>
                </a:solidFill>
              </a:rPr>
              <a:t>A</a:t>
            </a:r>
            <a:r>
              <a:rPr kumimoji="0" lang="es-CO" sz="4000" b="0" i="0" u="none" strike="noStrike" kern="0" cap="none" spc="0" normalizeH="0" baseline="0" noProof="0" dirty="0" err="1">
                <a:ln>
                  <a:noFill/>
                </a:ln>
                <a:solidFill>
                  <a:srgbClr val="000000"/>
                </a:solidFill>
                <a:effectLst/>
                <a:uLnTx/>
                <a:uFillTx/>
                <a:latin typeface="Helvetica Neue"/>
                <a:sym typeface="Helvetica Neue"/>
              </a:rPr>
              <a:t>nalítica</a:t>
            </a:r>
            <a:r>
              <a:rPr kumimoji="0" lang="es-CO" sz="4000" b="0" i="0" u="none" strike="noStrike" kern="0" cap="none" spc="0" normalizeH="0" baseline="0" noProof="0" dirty="0">
                <a:ln>
                  <a:noFill/>
                </a:ln>
                <a:solidFill>
                  <a:srgbClr val="000000"/>
                </a:solidFill>
                <a:effectLst/>
                <a:uLnTx/>
                <a:uFillTx/>
                <a:latin typeface="Helvetica Neue"/>
                <a:sym typeface="Helvetica Neue"/>
              </a:rPr>
              <a:t> del </a:t>
            </a:r>
            <a:r>
              <a:rPr kumimoji="0" lang="es-CO" sz="4000" b="0" i="0" u="none" strike="noStrike" kern="0" cap="none" spc="0" normalizeH="0" baseline="0" noProof="0" dirty="0" err="1">
                <a:ln>
                  <a:noFill/>
                </a:ln>
                <a:solidFill>
                  <a:srgbClr val="000000"/>
                </a:solidFill>
                <a:effectLst/>
                <a:uLnTx/>
                <a:uFillTx/>
                <a:latin typeface="Helvetica Neue"/>
                <a:sym typeface="Helvetica Neue"/>
              </a:rPr>
              <a:t>big</a:t>
            </a:r>
            <a:r>
              <a:rPr kumimoji="0" lang="es-CO" sz="4000" b="0" i="0" u="none" strike="noStrike" kern="0" cap="none" spc="0" normalizeH="0" baseline="0" noProof="0" dirty="0">
                <a:ln>
                  <a:noFill/>
                </a:ln>
                <a:solidFill>
                  <a:srgbClr val="000000"/>
                </a:solidFill>
                <a:effectLst/>
                <a:uLnTx/>
                <a:uFillTx/>
                <a:latin typeface="Helvetica Neue"/>
                <a:sym typeface="Helvetica Neue"/>
              </a:rPr>
              <a:t> data ayuda a las organizaciones a aprovechar sus datos y utilizarlos para identificar nuevas oportunidades. A su vez, eso conlleva a acciones de negocios más inteligentes y  operaciones más eficientes</a:t>
            </a:r>
            <a:r>
              <a:rPr kumimoji="0" lang="es-CO" sz="4000" b="0" i="0" u="none" strike="noStrike" kern="0" cap="none" spc="0" normalizeH="0" baseline="0" noProof="0" dirty="0">
                <a:ln>
                  <a:noFill/>
                </a:ln>
                <a:solidFill>
                  <a:srgbClr val="FFFFFF"/>
                </a:solidFill>
                <a:effectLst/>
                <a:uLnTx/>
                <a:uFillTx/>
                <a:latin typeface="Helvetica Neue"/>
                <a:sym typeface="Helvetica Neue"/>
              </a:rPr>
              <a:t>, .</a:t>
            </a:r>
            <a:r>
              <a:rPr kumimoji="0" lang="es-CO" sz="4000" b="0" i="0" u="none" strike="noStrike" kern="0" cap="none" spc="0" normalizeH="0" baseline="0" noProof="0" dirty="0">
                <a:ln>
                  <a:noFill/>
                </a:ln>
                <a:solidFill>
                  <a:srgbClr val="000000"/>
                </a:solidFill>
                <a:effectLst/>
                <a:uLnTx/>
                <a:uFillTx/>
                <a:latin typeface="Helvetica Neue"/>
                <a:sym typeface="Helvetica Neue"/>
              </a:rPr>
              <a:t> mayores utilidades.</a:t>
            </a:r>
          </a:p>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Tipos  :   </a:t>
            </a:r>
          </a:p>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Descriptiva.</a:t>
            </a:r>
          </a:p>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Diagnostica</a:t>
            </a:r>
          </a:p>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Predictiva</a:t>
            </a:r>
          </a:p>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Prescriptiva</a:t>
            </a:r>
          </a:p>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4000" b="1" i="0" u="none" strike="noStrike" kern="0" cap="none" spc="0" normalizeH="0" baseline="0" noProof="0" dirty="0">
              <a:ln>
                <a:noFill/>
              </a:ln>
              <a:solidFill>
                <a:srgbClr val="000000"/>
              </a:solidFill>
              <a:effectLst/>
              <a:uLnTx/>
              <a:uFillTx/>
              <a:latin typeface="Helvetica Neue"/>
              <a:ea typeface="Helvetica Neue"/>
              <a:cs typeface="Helvetica Neue"/>
              <a:sym typeface="Helvetica Neue"/>
            </a:endParaRPr>
          </a:p>
        </p:txBody>
      </p:sp>
      <p:pic>
        <p:nvPicPr>
          <p:cNvPr id="4" name="3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8144" y="7662041"/>
            <a:ext cx="6816945" cy="6589987"/>
          </a:xfrm>
          <a:prstGeom prst="rect">
            <a:avLst/>
          </a:prstGeom>
        </p:spPr>
      </p:pic>
    </p:spTree>
    <p:extLst>
      <p:ext uri="{BB962C8B-B14F-4D97-AF65-F5344CB8AC3E}">
        <p14:creationId xmlns:p14="http://schemas.microsoft.com/office/powerpoint/2010/main" val="3026201907"/>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9886919"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70000" lnSpcReduction="2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INTELIGENCIA ARTIFICIAL</a:t>
            </a:r>
          </a:p>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 </a:t>
            </a:r>
            <a:r>
              <a:rPr kumimoji="0" sz="10000" b="1" i="0" u="none" strike="noStrike" kern="0" cap="none" spc="0" normalizeH="0" baseline="0" noProof="0" dirty="0">
                <a:ln>
                  <a:noFill/>
                </a:ln>
                <a:solidFill>
                  <a:srgbClr val="FFFFFF"/>
                </a:solidFill>
                <a:effectLst/>
                <a:uLnTx/>
                <a:uFillTx/>
                <a:latin typeface="Calibri"/>
                <a:cs typeface="Calibri"/>
                <a:sym typeface="Calibri"/>
              </a:rPr>
              <a:t> </a:t>
            </a:r>
          </a:p>
        </p:txBody>
      </p:sp>
      <p:sp>
        <p:nvSpPr>
          <p:cNvPr id="3" name="CuadroTexto 2">
            <a:extLst>
              <a:ext uri="{FF2B5EF4-FFF2-40B4-BE49-F238E27FC236}">
                <a16:creationId xmlns:a16="http://schemas.microsoft.com/office/drawing/2014/main" id="{82788CD6-8D12-4BEE-9781-9DA82734290D}"/>
              </a:ext>
            </a:extLst>
          </p:cNvPr>
          <p:cNvSpPr txBox="1"/>
          <p:nvPr/>
        </p:nvSpPr>
        <p:spPr>
          <a:xfrm>
            <a:off x="10211849" y="3303726"/>
            <a:ext cx="13276668" cy="119013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3600" b="0" i="0" u="none" strike="noStrike" kern="0" cap="none" spc="0" normalizeH="0" baseline="0" noProof="0" dirty="0">
                <a:ln>
                  <a:noFill/>
                </a:ln>
                <a:solidFill>
                  <a:srgbClr val="000000"/>
                </a:solidFill>
                <a:effectLst/>
                <a:uLnTx/>
                <a:uFillTx/>
                <a:latin typeface="Helvetica Neue"/>
                <a:sym typeface="Helvetica Neue"/>
              </a:rPr>
              <a:t>El </a:t>
            </a:r>
            <a:r>
              <a:rPr kumimoji="0" lang="es-CO" sz="3600" b="1" i="0" u="none" strike="noStrike" kern="0" cap="none" spc="0" normalizeH="0" baseline="0" noProof="0" dirty="0">
                <a:ln>
                  <a:noFill/>
                </a:ln>
                <a:solidFill>
                  <a:srgbClr val="000000"/>
                </a:solidFill>
                <a:effectLst/>
                <a:uLnTx/>
                <a:uFillTx/>
                <a:latin typeface="Helvetica Neue"/>
                <a:sym typeface="Helvetica Neue"/>
              </a:rPr>
              <a:t>reconocimiento automático del habla</a:t>
            </a:r>
            <a:r>
              <a:rPr kumimoji="0" lang="es-CO" sz="3600" b="0" i="0" u="none" strike="noStrike" kern="0" cap="none" spc="0" normalizeH="0" baseline="0" noProof="0" dirty="0">
                <a:ln>
                  <a:noFill/>
                </a:ln>
                <a:solidFill>
                  <a:srgbClr val="000000"/>
                </a:solidFill>
                <a:effectLst/>
                <a:uLnTx/>
                <a:uFillTx/>
                <a:latin typeface="Helvetica Neue"/>
                <a:sym typeface="Helvetica Neue"/>
              </a:rPr>
              <a:t> es una disciplina perteneciente a la acústica y cuyo objetivo es el reconocimiento de fonemas en una señal de voz.  </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3600" b="1" i="0" u="none" strike="noStrike" kern="0" cap="none" spc="0" normalizeH="0" baseline="0" noProof="0" dirty="0">
                <a:ln>
                  <a:noFill/>
                </a:ln>
                <a:solidFill>
                  <a:srgbClr val="000000"/>
                </a:solidFill>
                <a:effectLst/>
                <a:uLnTx/>
                <a:uFillTx/>
                <a:latin typeface="Helvetica Neue"/>
                <a:sym typeface="Helvetica Neue"/>
              </a:rPr>
              <a:t>Procesamiento del lenguaje natural </a:t>
            </a:r>
            <a:r>
              <a:rPr kumimoji="0" lang="es-CO" sz="3600" b="1" i="0" u="none" strike="noStrike" kern="0" cap="none" spc="0" normalizeH="0" baseline="0" noProof="0" dirty="0">
                <a:ln>
                  <a:noFill/>
                </a:ln>
                <a:solidFill>
                  <a:srgbClr val="000000"/>
                </a:solidFill>
                <a:effectLst/>
                <a:uLnTx/>
                <a:uFillTx/>
                <a:latin typeface="Helvetica Neue"/>
                <a:sym typeface="Helvetica Neue"/>
                <a:hlinkClick r:id="rId3"/>
              </a:rPr>
              <a:t>PLN</a:t>
            </a:r>
            <a:r>
              <a:rPr kumimoji="0" lang="es-CO" sz="3600" b="1" i="0" u="none" strike="noStrike" kern="0" cap="none" spc="0" normalizeH="0" baseline="0" noProof="0" dirty="0">
                <a:ln>
                  <a:noFill/>
                </a:ln>
                <a:solidFill>
                  <a:srgbClr val="000000"/>
                </a:solidFill>
                <a:effectLst/>
                <a:uLnTx/>
                <a:uFillTx/>
                <a:latin typeface="Helvetica Neue"/>
                <a:sym typeface="Helvetica Neue"/>
              </a:rPr>
              <a:t> </a:t>
            </a:r>
            <a:r>
              <a:rPr kumimoji="0" lang="es-CO" sz="3600" b="0" i="0" u="none" strike="noStrike" kern="0" cap="none" spc="0" normalizeH="0" baseline="0" noProof="0" dirty="0">
                <a:ln>
                  <a:noFill/>
                </a:ln>
                <a:solidFill>
                  <a:srgbClr val="000000"/>
                </a:solidFill>
                <a:effectLst/>
                <a:uLnTx/>
                <a:uFillTx/>
                <a:latin typeface="Helvetica Neue"/>
                <a:sym typeface="Helvetica Neue"/>
              </a:rPr>
              <a:t>(o </a:t>
            </a:r>
            <a:r>
              <a:rPr kumimoji="0" lang="es-CO" sz="3600" b="1" i="0" u="none" strike="noStrike" kern="0" cap="none" spc="0" normalizeH="0" baseline="0" noProof="0" dirty="0">
                <a:ln>
                  <a:noFill/>
                </a:ln>
                <a:solidFill>
                  <a:srgbClr val="000000"/>
                </a:solidFill>
                <a:effectLst/>
                <a:uLnTx/>
                <a:uFillTx/>
                <a:latin typeface="Helvetica Neue"/>
                <a:sym typeface="Helvetica Neue"/>
              </a:rPr>
              <a:t>NLP</a:t>
            </a:r>
            <a:r>
              <a:rPr kumimoji="0" lang="es-CO" sz="3600" b="0" i="0" u="none" strike="noStrike" kern="0" cap="none" spc="0" normalizeH="0" baseline="0" noProof="0" dirty="0">
                <a:ln>
                  <a:noFill/>
                </a:ln>
                <a:solidFill>
                  <a:srgbClr val="000000"/>
                </a:solidFill>
                <a:effectLst/>
                <a:uLnTx/>
                <a:uFillTx/>
                <a:latin typeface="Helvetica Neue"/>
                <a:sym typeface="Helvetica Neue"/>
              </a:rPr>
              <a:t>, Natural </a:t>
            </a:r>
            <a:r>
              <a:rPr kumimoji="0" lang="es-CO" sz="3600" b="0" i="0" u="none" strike="noStrike" kern="0" cap="none" spc="0" normalizeH="0" baseline="0" noProof="0" dirty="0" err="1">
                <a:ln>
                  <a:noFill/>
                </a:ln>
                <a:solidFill>
                  <a:srgbClr val="000000"/>
                </a:solidFill>
                <a:effectLst/>
                <a:uLnTx/>
                <a:uFillTx/>
                <a:latin typeface="Helvetica Neue"/>
                <a:sym typeface="Helvetica Neue"/>
              </a:rPr>
              <a:t>Language</a:t>
            </a:r>
            <a:r>
              <a:rPr kumimoji="0" lang="es-CO" sz="3600" b="0" i="0" u="none" strike="noStrike" kern="0" cap="none" spc="0" normalizeH="0" baseline="0" noProof="0" dirty="0">
                <a:ln>
                  <a:noFill/>
                </a:ln>
                <a:solidFill>
                  <a:srgbClr val="000000"/>
                </a:solidFill>
                <a:effectLst/>
                <a:uLnTx/>
                <a:uFillTx/>
                <a:latin typeface="Helvetica Neue"/>
                <a:sym typeface="Helvetica Neue"/>
              </a:rPr>
              <a:t> </a:t>
            </a:r>
            <a:r>
              <a:rPr kumimoji="0" lang="es-CO" sz="3600" b="0" i="0" u="none" strike="noStrike" kern="0" cap="none" spc="0" normalizeH="0" baseline="0" noProof="0" dirty="0" err="1">
                <a:ln>
                  <a:noFill/>
                </a:ln>
                <a:solidFill>
                  <a:srgbClr val="000000"/>
                </a:solidFill>
                <a:effectLst/>
                <a:uLnTx/>
                <a:uFillTx/>
                <a:latin typeface="Helvetica Neue"/>
                <a:sym typeface="Helvetica Neue"/>
              </a:rPr>
              <a:t>Processing</a:t>
            </a:r>
            <a:r>
              <a:rPr kumimoji="0" lang="es-CO" sz="3600" b="0" i="0" u="none" strike="noStrike" kern="0" cap="none" spc="0" normalizeH="0" baseline="0" noProof="0" dirty="0">
                <a:ln>
                  <a:noFill/>
                </a:ln>
                <a:solidFill>
                  <a:srgbClr val="000000"/>
                </a:solidFill>
                <a:effectLst/>
                <a:uLnTx/>
                <a:uFillTx/>
                <a:latin typeface="Helvetica Neue"/>
                <a:sym typeface="Helvetica Neue"/>
              </a:rPr>
              <a:t>, en inglés) es una disciplina que está más ligada al campo de la lingüística, y su objetivo es comprender qué intención tiene el usuario al lanzar un determinado comando, pregunta o afirmación (ya sea escrito o por voz) y qué espera obtener, así como analizar el estado anímico y encontrar patrones subjetivos en éstos. </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3600" b="0" i="0" u="none" strike="noStrike" kern="0" cap="none" spc="0" normalizeH="0" baseline="0" noProof="0" dirty="0">
                <a:ln>
                  <a:noFill/>
                </a:ln>
                <a:solidFill>
                  <a:srgbClr val="000000"/>
                </a:solidFill>
                <a:effectLst/>
                <a:uLnTx/>
                <a:uFillTx/>
                <a:latin typeface="Helvetica Neue"/>
                <a:sym typeface="Helvetica Neue"/>
              </a:rPr>
              <a:t>El </a:t>
            </a:r>
            <a:r>
              <a:rPr kumimoji="0" lang="es-CO" sz="3600" b="1" i="0" u="none" strike="noStrike" kern="0" cap="none" spc="0" normalizeH="0" baseline="0" noProof="0" dirty="0">
                <a:ln>
                  <a:noFill/>
                </a:ln>
                <a:solidFill>
                  <a:srgbClr val="000000"/>
                </a:solidFill>
                <a:effectLst/>
                <a:uLnTx/>
                <a:uFillTx/>
                <a:latin typeface="Helvetica Neue"/>
                <a:sym typeface="Helvetica Neue"/>
              </a:rPr>
              <a:t>reconocimiento visual</a:t>
            </a:r>
            <a:r>
              <a:rPr kumimoji="0" lang="es-CO" sz="3600" b="0" i="0" u="none" strike="noStrike" kern="0" cap="none" spc="0" normalizeH="0" baseline="0" noProof="0" dirty="0">
                <a:ln>
                  <a:noFill/>
                </a:ln>
                <a:solidFill>
                  <a:srgbClr val="000000"/>
                </a:solidFill>
                <a:effectLst/>
                <a:uLnTx/>
                <a:uFillTx/>
                <a:latin typeface="Helvetica Neue"/>
                <a:sym typeface="Helvetica Neue"/>
              </a:rPr>
              <a:t> es la disciplina basada en el procesado de la señal de imagen o vídeo, con el objetivo de reconocer patrones, formas, y en el mejor de los casos, identificar fielmente los diferentes elementos en una imagen. </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3600" b="0" i="0" u="none" strike="noStrike" kern="0" cap="none" spc="0" normalizeH="0" baseline="0" noProof="0" dirty="0">
                <a:ln>
                  <a:noFill/>
                </a:ln>
                <a:solidFill>
                  <a:srgbClr val="000000"/>
                </a:solidFill>
                <a:effectLst/>
                <a:uLnTx/>
                <a:uFillTx/>
                <a:latin typeface="Helvetica Neue"/>
                <a:sym typeface="Helvetica Neue"/>
              </a:rPr>
              <a:t>Reconocimiento de texto (Text </a:t>
            </a:r>
            <a:r>
              <a:rPr kumimoji="0" lang="es-CO" sz="3600" b="0" i="0" u="none" strike="noStrike" kern="0" cap="none" spc="0" normalizeH="0" baseline="0" noProof="0" dirty="0" err="1">
                <a:ln>
                  <a:noFill/>
                </a:ln>
                <a:solidFill>
                  <a:srgbClr val="000000"/>
                </a:solidFill>
                <a:effectLst/>
                <a:uLnTx/>
                <a:uFillTx/>
                <a:latin typeface="Helvetica Neue"/>
                <a:sym typeface="Helvetica Neue"/>
              </a:rPr>
              <a:t>Recognition</a:t>
            </a:r>
            <a:r>
              <a:rPr kumimoji="0" lang="es-CO" sz="3600" b="0" i="0" u="none" strike="noStrike" kern="0" cap="none" spc="0" normalizeH="0" baseline="0" noProof="0" dirty="0">
                <a:ln>
                  <a:noFill/>
                </a:ln>
                <a:solidFill>
                  <a:srgbClr val="000000"/>
                </a:solidFill>
                <a:effectLst/>
                <a:uLnTx/>
                <a:uFillTx/>
                <a:latin typeface="Helvetica Neue"/>
                <a:sym typeface="Helvetica Neue"/>
              </a:rPr>
              <a:t>)</a:t>
            </a:r>
          </a:p>
          <a:p>
            <a:pPr marL="0" marR="0" lvl="0" indent="0" algn="ctr" defTabSz="943239" rtl="0" eaLnBrk="1" fontAlgn="base" latinLnBrk="0" hangingPunct="0">
              <a:lnSpc>
                <a:spcPct val="100000"/>
              </a:lnSpc>
              <a:spcBef>
                <a:spcPts val="0"/>
              </a:spcBef>
              <a:spcAft>
                <a:spcPts val="0"/>
              </a:spcAft>
              <a:buClrTx/>
              <a:buSzTx/>
              <a:buFontTx/>
              <a:buNone/>
              <a:tabLst/>
              <a:defRPr/>
            </a:pPr>
            <a:r>
              <a:rPr kumimoji="0" lang="es-CO" sz="3600" b="0" i="0" u="none" strike="noStrike" kern="0" cap="none" spc="0" normalizeH="0" baseline="0" noProof="0" dirty="0">
                <a:ln>
                  <a:noFill/>
                </a:ln>
                <a:solidFill>
                  <a:srgbClr val="000000"/>
                </a:solidFill>
                <a:effectLst/>
                <a:uLnTx/>
                <a:uFillTx/>
                <a:latin typeface="Helvetica Neue"/>
                <a:sym typeface="Helvetica Neue"/>
              </a:rPr>
              <a:t>El reconocimiento de texto podría considerarse una parte del reconocimiento visual, ya que su principal objetivo es reconocer e identificar texto en formatos de imagen. Resulta común el uso de herramientas de </a:t>
            </a:r>
            <a:r>
              <a:rPr kumimoji="0" lang="es-CO" sz="3600" b="1" i="0" u="none" strike="noStrike" kern="0" cap="none" spc="0" normalizeH="0" baseline="0" noProof="0" dirty="0">
                <a:ln>
                  <a:noFill/>
                </a:ln>
                <a:solidFill>
                  <a:srgbClr val="000000"/>
                </a:solidFill>
                <a:effectLst/>
                <a:uLnTx/>
                <a:uFillTx/>
                <a:latin typeface="Helvetica Neue"/>
                <a:sym typeface="Helvetica Neue"/>
              </a:rPr>
              <a:t>OCR</a:t>
            </a:r>
            <a:r>
              <a:rPr kumimoji="0" lang="es-CO" sz="3600" b="0" i="0" u="none" strike="noStrike" kern="0" cap="none" spc="0" normalizeH="0" baseline="0" noProof="0" dirty="0">
                <a:ln>
                  <a:noFill/>
                </a:ln>
                <a:solidFill>
                  <a:srgbClr val="000000"/>
                </a:solidFill>
                <a:effectLst/>
                <a:uLnTx/>
                <a:uFillTx/>
                <a:latin typeface="Helvetica Neue"/>
                <a:sym typeface="Helvetica Neue"/>
              </a:rPr>
              <a:t> (</a:t>
            </a:r>
            <a:r>
              <a:rPr kumimoji="0" lang="es-CO" sz="3600" b="0" i="0" u="none" strike="noStrike" kern="0" cap="none" spc="0" normalizeH="0" baseline="0" noProof="0" dirty="0" err="1">
                <a:ln>
                  <a:noFill/>
                </a:ln>
                <a:solidFill>
                  <a:srgbClr val="000000"/>
                </a:solidFill>
                <a:effectLst/>
                <a:uLnTx/>
                <a:uFillTx/>
                <a:latin typeface="Helvetica Neue"/>
                <a:sym typeface="Helvetica Neue"/>
              </a:rPr>
              <a:t>Optical</a:t>
            </a:r>
            <a:r>
              <a:rPr kumimoji="0" lang="es-CO" sz="3600" b="0" i="0" u="none" strike="noStrike" kern="0" cap="none" spc="0" normalizeH="0" baseline="0" noProof="0" dirty="0">
                <a:ln>
                  <a:noFill/>
                </a:ln>
                <a:solidFill>
                  <a:srgbClr val="000000"/>
                </a:solidFill>
                <a:effectLst/>
                <a:uLnTx/>
                <a:uFillTx/>
                <a:latin typeface="Helvetica Neue"/>
                <a:sym typeface="Helvetica Neue"/>
              </a:rPr>
              <a:t> </a:t>
            </a:r>
            <a:r>
              <a:rPr kumimoji="0" lang="es-CO" sz="3600" b="0" i="0" u="none" strike="noStrike" kern="0" cap="none" spc="0" normalizeH="0" baseline="0" noProof="0" dirty="0" err="1">
                <a:ln>
                  <a:noFill/>
                </a:ln>
                <a:solidFill>
                  <a:srgbClr val="000000"/>
                </a:solidFill>
                <a:effectLst/>
                <a:uLnTx/>
                <a:uFillTx/>
                <a:latin typeface="Helvetica Neue"/>
                <a:sym typeface="Helvetica Neue"/>
              </a:rPr>
              <a:t>Character</a:t>
            </a:r>
            <a:r>
              <a:rPr kumimoji="0" lang="es-CO" sz="3600" b="0" i="0" u="none" strike="noStrike" kern="0" cap="none" spc="0" normalizeH="0" baseline="0" noProof="0" dirty="0">
                <a:ln>
                  <a:noFill/>
                </a:ln>
                <a:solidFill>
                  <a:srgbClr val="000000"/>
                </a:solidFill>
                <a:effectLst/>
                <a:uLnTx/>
                <a:uFillTx/>
                <a:latin typeface="Helvetica Neue"/>
                <a:sym typeface="Helvetica Neue"/>
              </a:rPr>
              <a:t> </a:t>
            </a:r>
            <a:r>
              <a:rPr kumimoji="0" lang="es-CO" sz="3600" b="0" i="0" u="none" strike="noStrike" kern="0" cap="none" spc="0" normalizeH="0" baseline="0" noProof="0" dirty="0" err="1">
                <a:ln>
                  <a:noFill/>
                </a:ln>
                <a:solidFill>
                  <a:srgbClr val="000000"/>
                </a:solidFill>
                <a:effectLst/>
                <a:uLnTx/>
                <a:uFillTx/>
                <a:latin typeface="Helvetica Neue"/>
                <a:sym typeface="Helvetica Neue"/>
              </a:rPr>
              <a:t>Recognition</a:t>
            </a:r>
            <a:r>
              <a:rPr kumimoji="0" lang="es-CO" sz="3600" b="0" i="0" u="none" strike="noStrike" kern="0" cap="none" spc="0" normalizeH="0" baseline="0" noProof="0" dirty="0">
                <a:ln>
                  <a:noFill/>
                </a:ln>
                <a:solidFill>
                  <a:srgbClr val="000000"/>
                </a:solidFill>
                <a:effectLst/>
                <a:uLnTx/>
                <a:uFillTx/>
                <a:latin typeface="Helvetica Neue"/>
                <a:sym typeface="Helvetica Neue"/>
              </a:rPr>
              <a:t>) para esta labor.</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400" b="1" i="0" u="none" strike="noStrike" kern="0" cap="none" spc="0" normalizeH="0" baseline="0" noProof="0" dirty="0">
              <a:ln>
                <a:noFill/>
              </a:ln>
              <a:solidFill>
                <a:srgbClr val="000000"/>
              </a:solidFill>
              <a:effectLst/>
              <a:uLnTx/>
              <a:uFillTx/>
              <a:latin typeface="Helvetica Neue"/>
              <a:sym typeface="Helvetica Neue"/>
            </a:endParaRPr>
          </a:p>
        </p:txBody>
      </p:sp>
      <p:pic>
        <p:nvPicPr>
          <p:cNvPr id="4" name="3 Imagen"/>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6333" y="3529236"/>
            <a:ext cx="9286040" cy="10522043"/>
          </a:xfrm>
          <a:prstGeom prst="rect">
            <a:avLst/>
          </a:prstGeom>
        </p:spPr>
      </p:pic>
    </p:spTree>
    <p:extLst>
      <p:ext uri="{BB962C8B-B14F-4D97-AF65-F5344CB8AC3E}">
        <p14:creationId xmlns:p14="http://schemas.microsoft.com/office/powerpoint/2010/main" val="3920630255"/>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15434280" cy="2918673"/>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Machine </a:t>
            </a:r>
            <a:r>
              <a:rPr kumimoji="0" lang="es-CO" sz="10000" b="1" i="0" u="none" strike="noStrike" kern="0" cap="none" spc="0" normalizeH="0" baseline="0" noProof="0" dirty="0" err="1">
                <a:ln>
                  <a:noFill/>
                </a:ln>
                <a:solidFill>
                  <a:srgbClr val="FFFFFF"/>
                </a:solidFill>
                <a:effectLst/>
                <a:uLnTx/>
                <a:uFillTx/>
                <a:latin typeface="Calibri"/>
                <a:cs typeface="Calibri"/>
                <a:sym typeface="Calibri"/>
              </a:rPr>
              <a:t>Learning</a:t>
            </a:r>
            <a:endParaRPr kumimoji="0" lang="es-CO" sz="10000" b="1" i="0" u="none" strike="noStrike" kern="0" cap="none" spc="0" normalizeH="0" baseline="0" noProof="0" dirty="0">
              <a:ln>
                <a:noFill/>
              </a:ln>
              <a:solidFill>
                <a:srgbClr val="FFFFFF"/>
              </a:solidFill>
              <a:effectLst/>
              <a:uLnTx/>
              <a:uFillTx/>
              <a:latin typeface="Calibri"/>
              <a:cs typeface="Calibri"/>
              <a:sym typeface="Calibri"/>
            </a:endParaRPr>
          </a:p>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sz="10000" b="1" i="0" u="none" strike="noStrike" kern="0" cap="none" spc="0" normalizeH="0" baseline="0" noProof="0" dirty="0">
                <a:ln>
                  <a:noFill/>
                </a:ln>
                <a:solidFill>
                  <a:srgbClr val="FFFFFF"/>
                </a:solidFill>
                <a:effectLst/>
                <a:uLnTx/>
                <a:uFillTx/>
                <a:latin typeface="Calibri"/>
                <a:cs typeface="Calibri"/>
                <a:sym typeface="Calibri"/>
              </a:rPr>
              <a:t> </a:t>
            </a:r>
          </a:p>
        </p:txBody>
      </p:sp>
      <p:sp>
        <p:nvSpPr>
          <p:cNvPr id="2" name="1 Rectángulo"/>
          <p:cNvSpPr/>
          <p:nvPr/>
        </p:nvSpPr>
        <p:spPr>
          <a:xfrm>
            <a:off x="10867697" y="4673616"/>
            <a:ext cx="12192000" cy="9725739"/>
          </a:xfrm>
          <a:prstGeom prst="rect">
            <a:avLst/>
          </a:prstGeom>
        </p:spPr>
        <p:txBody>
          <a:bodyPr>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5400" b="1" i="0" u="none" strike="noStrike" kern="0" cap="none" spc="0" normalizeH="0" baseline="0" noProof="0" dirty="0">
                <a:ln>
                  <a:noFill/>
                </a:ln>
                <a:solidFill>
                  <a:srgbClr val="000000"/>
                </a:solidFill>
                <a:effectLst/>
                <a:uLnTx/>
                <a:uFillTx/>
                <a:latin typeface="Helvetica Neue"/>
                <a:sym typeface="Helvetica Neue"/>
              </a:rPr>
              <a:t>Machine </a:t>
            </a:r>
            <a:r>
              <a:rPr kumimoji="0" lang="es-CO" sz="5400" b="1" i="0" u="none" strike="noStrike" kern="0" cap="none" spc="0" normalizeH="0" baseline="0" noProof="0" dirty="0" err="1">
                <a:ln>
                  <a:noFill/>
                </a:ln>
                <a:solidFill>
                  <a:srgbClr val="000000"/>
                </a:solidFill>
                <a:effectLst/>
                <a:uLnTx/>
                <a:uFillTx/>
                <a:latin typeface="Helvetica Neue"/>
                <a:sym typeface="Helvetica Neue"/>
              </a:rPr>
              <a:t>Learning</a:t>
            </a:r>
            <a:r>
              <a:rPr kumimoji="0" lang="es-CO" sz="4400" b="0" i="0" u="none" strike="noStrike" kern="0" cap="none" spc="0" normalizeH="0" baseline="0" noProof="0" dirty="0">
                <a:ln>
                  <a:noFill/>
                </a:ln>
                <a:solidFill>
                  <a:srgbClr val="000000"/>
                </a:solidFill>
                <a:effectLst/>
                <a:uLnTx/>
                <a:uFillTx/>
                <a:latin typeface="Helvetica Neue"/>
                <a:sym typeface="Helvetica Neue"/>
              </a:rPr>
              <a:t> es una disciplina científica del ámbito de la Inteligencia Artificial que crea sistemas que aprenden automáticamente. </a:t>
            </a:r>
            <a:r>
              <a:rPr kumimoji="0" lang="es-CO" sz="4400" b="0" i="1" u="none" strike="noStrike" kern="0" cap="none" spc="0" normalizeH="0" baseline="0" noProof="0" dirty="0">
                <a:ln>
                  <a:noFill/>
                </a:ln>
                <a:solidFill>
                  <a:srgbClr val="000000"/>
                </a:solidFill>
                <a:effectLst/>
                <a:uLnTx/>
                <a:uFillTx/>
                <a:latin typeface="Helvetica Neue"/>
                <a:sym typeface="Helvetica Neue"/>
              </a:rPr>
              <a:t>Aprender</a:t>
            </a:r>
            <a:r>
              <a:rPr kumimoji="0" lang="es-CO" sz="4400" b="0" i="0" u="none" strike="noStrike" kern="0" cap="none" spc="0" normalizeH="0" baseline="0" noProof="0" dirty="0">
                <a:ln>
                  <a:noFill/>
                </a:ln>
                <a:solidFill>
                  <a:srgbClr val="000000"/>
                </a:solidFill>
                <a:effectLst/>
                <a:uLnTx/>
                <a:uFillTx/>
                <a:latin typeface="Helvetica Neue"/>
                <a:sym typeface="Helvetica Neue"/>
              </a:rPr>
              <a:t> en este contexto quiere decir identificar patrones complejos en millones de datos. </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400" b="0"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400" b="1" i="0" u="none" strike="noStrike" kern="0" cap="none" spc="0" normalizeH="0" baseline="0" noProof="0" dirty="0">
                <a:ln>
                  <a:noFill/>
                </a:ln>
                <a:solidFill>
                  <a:srgbClr val="000000"/>
                </a:solidFill>
                <a:effectLst/>
                <a:uLnTx/>
                <a:uFillTx/>
                <a:latin typeface="Helvetica Neue"/>
                <a:sym typeface="Helvetica Neue"/>
              </a:rPr>
              <a:t>La máquina que realmente aprende es un algoritmo</a:t>
            </a:r>
            <a:r>
              <a:rPr kumimoji="0" lang="es-CO" sz="4400" b="0" i="0" u="none" strike="noStrike" kern="0" cap="none" spc="0" normalizeH="0" baseline="0" noProof="0" dirty="0">
                <a:ln>
                  <a:noFill/>
                </a:ln>
                <a:solidFill>
                  <a:srgbClr val="000000"/>
                </a:solidFill>
                <a:effectLst/>
                <a:uLnTx/>
                <a:uFillTx/>
                <a:latin typeface="Helvetica Neue"/>
                <a:sym typeface="Helvetica Neue"/>
              </a:rPr>
              <a:t> que revisa los datos y es capaz de predecir comportamientos futuros. </a:t>
            </a:r>
            <a:r>
              <a:rPr kumimoji="0" lang="es-CO" sz="4400" b="0" i="1" u="none" strike="noStrike" kern="0" cap="none" spc="0" normalizeH="0" baseline="0" noProof="0" dirty="0">
                <a:ln>
                  <a:noFill/>
                </a:ln>
                <a:solidFill>
                  <a:srgbClr val="000000"/>
                </a:solidFill>
                <a:effectLst/>
                <a:uLnTx/>
                <a:uFillTx/>
                <a:latin typeface="Helvetica Neue"/>
                <a:sym typeface="Helvetica Neue"/>
              </a:rPr>
              <a:t>Automáticamente</a:t>
            </a:r>
            <a:r>
              <a:rPr kumimoji="0" lang="es-CO" sz="4400" b="0" i="0" u="none" strike="noStrike" kern="0" cap="none" spc="0" normalizeH="0" baseline="0" noProof="0" dirty="0">
                <a:ln>
                  <a:noFill/>
                </a:ln>
                <a:solidFill>
                  <a:srgbClr val="000000"/>
                </a:solidFill>
                <a:effectLst/>
                <a:uLnTx/>
                <a:uFillTx/>
                <a:latin typeface="Helvetica Neue"/>
                <a:sym typeface="Helvetica Neue"/>
              </a:rPr>
              <a:t>, también en este contexto, implica que estos sistemas se mejoran de forma autónoma con el tiempo, sin intervención humana</a:t>
            </a:r>
            <a:r>
              <a:rPr kumimoji="0" lang="es-CO" sz="4000" b="0" i="0" u="none" strike="noStrike" kern="0" cap="none" spc="0" normalizeH="0" baseline="0" noProof="0" dirty="0">
                <a:ln>
                  <a:noFill/>
                </a:ln>
                <a:solidFill>
                  <a:srgbClr val="000000"/>
                </a:solidFill>
                <a:effectLst/>
                <a:uLnTx/>
                <a:uFillTx/>
                <a:latin typeface="Helvetica Neue"/>
                <a:sym typeface="Helvetica Neue"/>
              </a:rPr>
              <a:t>.</a:t>
            </a:r>
            <a:endParaRPr kumimoji="0" lang="es-CO" sz="4000" b="1" i="0" u="none" strike="noStrike" kern="0" cap="none" spc="0" normalizeH="0" baseline="0" noProof="0" dirty="0">
              <a:ln>
                <a:noFill/>
              </a:ln>
              <a:solidFill>
                <a:srgbClr val="000000"/>
              </a:solidFill>
              <a:effectLst/>
              <a:uLnTx/>
              <a:uFillTx/>
              <a:latin typeface="Helvetica Neue"/>
              <a:sym typeface="Helvetica Neue"/>
            </a:endParaRPr>
          </a:p>
        </p:txBody>
      </p:sp>
      <p:pic>
        <p:nvPicPr>
          <p:cNvPr id="2050" name="Picture 2" descr="Big data mining / science + artificial / machine / deep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727" y="4709558"/>
            <a:ext cx="9525000" cy="9459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027653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16744920"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ES" dirty="0"/>
              <a:t>INTERNET DE LAS COSAS (IOT)</a:t>
            </a:r>
            <a:r>
              <a:rPr dirty="0"/>
              <a:t> </a:t>
            </a:r>
          </a:p>
        </p:txBody>
      </p:sp>
      <p:sp>
        <p:nvSpPr>
          <p:cNvPr id="3" name="CuadroTexto 2">
            <a:extLst>
              <a:ext uri="{FF2B5EF4-FFF2-40B4-BE49-F238E27FC236}">
                <a16:creationId xmlns:a16="http://schemas.microsoft.com/office/drawing/2014/main" id="{7BA33AC8-0F05-41D6-88F1-2A05F2B17653}"/>
              </a:ext>
            </a:extLst>
          </p:cNvPr>
          <p:cNvSpPr txBox="1"/>
          <p:nvPr/>
        </p:nvSpPr>
        <p:spPr>
          <a:xfrm>
            <a:off x="1036320" y="3608203"/>
            <a:ext cx="22677120" cy="36529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943239" rtl="0" fontAlgn="auto" latinLnBrk="0" hangingPunct="0">
              <a:lnSpc>
                <a:spcPct val="100000"/>
              </a:lnSpc>
              <a:spcBef>
                <a:spcPts val="0"/>
              </a:spcBef>
              <a:spcAft>
                <a:spcPts val="0"/>
              </a:spcAft>
              <a:buClrTx/>
              <a:buSzTx/>
              <a:buFontTx/>
              <a:buNone/>
              <a:tabLst/>
            </a:pPr>
            <a:r>
              <a:rPr kumimoji="0" lang="es-ES" sz="4800" b="1" i="0" u="none" strike="noStrike" cap="none" spc="0" normalizeH="0" baseline="0" dirty="0">
                <a:ln>
                  <a:noFill/>
                </a:ln>
                <a:solidFill>
                  <a:schemeClr val="bg1"/>
                </a:solidFill>
                <a:effectLst/>
                <a:uFillTx/>
                <a:latin typeface="Helvetica Neue"/>
                <a:ea typeface="Helvetica Neue"/>
                <a:cs typeface="Helvetica Neue"/>
                <a:sym typeface="Helvetica Neue"/>
              </a:rPr>
              <a:t>•	Interconexión de dispositivos que generan e intercambia datos (servicios)</a:t>
            </a:r>
          </a:p>
          <a:p>
            <a:pPr marL="0" marR="0" indent="0" algn="l" defTabSz="943239" rtl="0" fontAlgn="auto" latinLnBrk="0" hangingPunct="0">
              <a:lnSpc>
                <a:spcPct val="100000"/>
              </a:lnSpc>
              <a:spcBef>
                <a:spcPts val="0"/>
              </a:spcBef>
              <a:spcAft>
                <a:spcPts val="0"/>
              </a:spcAft>
              <a:buClrTx/>
              <a:buSzTx/>
              <a:buFontTx/>
              <a:buNone/>
              <a:tabLst/>
            </a:pPr>
            <a:r>
              <a:rPr kumimoji="0" lang="es-ES" sz="4800" b="1" i="0" u="none" strike="noStrike" cap="none" spc="0" normalizeH="0" baseline="0" dirty="0">
                <a:ln>
                  <a:noFill/>
                </a:ln>
                <a:solidFill>
                  <a:schemeClr val="bg1"/>
                </a:solidFill>
                <a:effectLst/>
                <a:uFillTx/>
                <a:latin typeface="Helvetica Neue"/>
                <a:ea typeface="Helvetica Neue"/>
                <a:cs typeface="Helvetica Neue"/>
                <a:sym typeface="Helvetica Neue"/>
              </a:rPr>
              <a:t>•	Enorme potencial para explosión de datos (Big Data)</a:t>
            </a:r>
          </a:p>
          <a:p>
            <a:pPr marL="0" marR="0" indent="0" algn="l" defTabSz="943239" rtl="0" fontAlgn="auto" latinLnBrk="0" hangingPunct="0">
              <a:lnSpc>
                <a:spcPct val="100000"/>
              </a:lnSpc>
              <a:spcBef>
                <a:spcPts val="0"/>
              </a:spcBef>
              <a:spcAft>
                <a:spcPts val="0"/>
              </a:spcAft>
              <a:buClrTx/>
              <a:buSzTx/>
              <a:buFontTx/>
              <a:buNone/>
              <a:tabLst/>
            </a:pPr>
            <a:r>
              <a:rPr kumimoji="0" lang="es-ES" sz="4800" b="1" i="0" u="none" strike="noStrike" cap="none" spc="0" normalizeH="0" baseline="0" dirty="0">
                <a:ln>
                  <a:noFill/>
                </a:ln>
                <a:solidFill>
                  <a:schemeClr val="bg1"/>
                </a:solidFill>
                <a:effectLst/>
                <a:uFillTx/>
                <a:latin typeface="Helvetica Neue"/>
                <a:ea typeface="Helvetica Neue"/>
                <a:cs typeface="Helvetica Neue"/>
                <a:sym typeface="Helvetica Neue"/>
              </a:rPr>
              <a:t>•	Combinación de hardware y software que permite prestar servicios</a:t>
            </a:r>
          </a:p>
          <a:p>
            <a:pPr marL="0" marR="0" indent="0" algn="l" defTabSz="943239" rtl="0" fontAlgn="auto" latinLnBrk="0" hangingPunct="0">
              <a:lnSpc>
                <a:spcPct val="100000"/>
              </a:lnSpc>
              <a:spcBef>
                <a:spcPts val="0"/>
              </a:spcBef>
              <a:spcAft>
                <a:spcPts val="0"/>
              </a:spcAft>
              <a:buClrTx/>
              <a:buSzTx/>
              <a:buFontTx/>
              <a:buNone/>
              <a:tabLst/>
            </a:pPr>
            <a:r>
              <a:rPr kumimoji="0" lang="es-ES" sz="4800" b="1" i="0" u="none" strike="noStrike" cap="none" spc="0" normalizeH="0" baseline="0" dirty="0">
                <a:ln>
                  <a:noFill/>
                </a:ln>
                <a:solidFill>
                  <a:schemeClr val="bg1"/>
                </a:solidFill>
                <a:effectLst/>
                <a:uFillTx/>
                <a:latin typeface="Helvetica Neue"/>
                <a:ea typeface="Helvetica Neue"/>
                <a:cs typeface="Helvetica Neue"/>
                <a:sym typeface="Helvetica Neue"/>
              </a:rPr>
              <a:t>•	Redes punto a punto (sin intermediarios)</a:t>
            </a:r>
          </a:p>
          <a:p>
            <a:pPr marL="0" marR="0" indent="0" algn="ctr" defTabSz="943239" rtl="0" fontAlgn="auto" latinLnBrk="0" hangingPunct="0">
              <a:lnSpc>
                <a:spcPct val="100000"/>
              </a:lnSpc>
              <a:spcBef>
                <a:spcPts val="0"/>
              </a:spcBef>
              <a:spcAft>
                <a:spcPts val="0"/>
              </a:spcAft>
              <a:buClrTx/>
              <a:buSzTx/>
              <a:buFontTx/>
              <a:buNone/>
              <a:tabLst/>
            </a:pPr>
            <a:endParaRPr kumimoji="0" lang="es-CO" sz="36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pic>
        <p:nvPicPr>
          <p:cNvPr id="6" name="Imagen 5">
            <a:extLst>
              <a:ext uri="{FF2B5EF4-FFF2-40B4-BE49-F238E27FC236}">
                <a16:creationId xmlns:a16="http://schemas.microsoft.com/office/drawing/2014/main" id="{B0D7FE52-0A5E-4FC0-9CAA-6EA21C887E3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036320" y="7625080"/>
            <a:ext cx="13685520" cy="7614920"/>
          </a:xfrm>
          <a:prstGeom prst="rect">
            <a:avLst/>
          </a:prstGeom>
          <a:noFill/>
          <a:ln>
            <a:noFill/>
          </a:ln>
        </p:spPr>
      </p:pic>
      <p:sp>
        <p:nvSpPr>
          <p:cNvPr id="4" name="CuadroTexto 3">
            <a:extLst>
              <a:ext uri="{FF2B5EF4-FFF2-40B4-BE49-F238E27FC236}">
                <a16:creationId xmlns:a16="http://schemas.microsoft.com/office/drawing/2014/main" id="{63445C05-BBB5-4DAB-A876-2CFD02B732F5}"/>
              </a:ext>
            </a:extLst>
          </p:cNvPr>
          <p:cNvSpPr txBox="1"/>
          <p:nvPr/>
        </p:nvSpPr>
        <p:spPr>
          <a:xfrm>
            <a:off x="14721840" y="7469518"/>
            <a:ext cx="8991600" cy="12522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943239" rtl="0" fontAlgn="auto" latinLnBrk="0" hangingPunct="0">
              <a:lnSpc>
                <a:spcPct val="100000"/>
              </a:lnSpc>
              <a:spcBef>
                <a:spcPts val="0"/>
              </a:spcBef>
              <a:spcAft>
                <a:spcPts val="0"/>
              </a:spcAft>
              <a:buClrTx/>
              <a:buSzTx/>
              <a:buFontTx/>
              <a:buNone/>
              <a:tabLst/>
            </a:pPr>
            <a:r>
              <a:rPr kumimoji="0" lang="es-ES" sz="3600" b="1" i="0" u="none" strike="noStrike" cap="none" spc="0" normalizeH="0" baseline="0" dirty="0">
                <a:ln>
                  <a:noFill/>
                </a:ln>
                <a:solidFill>
                  <a:schemeClr val="bg1"/>
                </a:solidFill>
                <a:effectLst/>
                <a:uFillTx/>
                <a:latin typeface="Helvetica Neue"/>
                <a:ea typeface="Helvetica Neue"/>
                <a:cs typeface="Helvetica Neue"/>
                <a:sym typeface="Helvetica Neue"/>
              </a:rPr>
              <a:t>DISCIPLINAS QUE CONVERGEN ALREDEDOR DEL IOT</a:t>
            </a:r>
            <a:endParaRPr kumimoji="0" lang="es-CO" sz="36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sp>
        <p:nvSpPr>
          <p:cNvPr id="5" name="CuadroTexto 4">
            <a:extLst>
              <a:ext uri="{FF2B5EF4-FFF2-40B4-BE49-F238E27FC236}">
                <a16:creationId xmlns:a16="http://schemas.microsoft.com/office/drawing/2014/main" id="{CB48A2B3-56DC-4097-BE91-64034E6407CD}"/>
              </a:ext>
            </a:extLst>
          </p:cNvPr>
          <p:cNvSpPr txBox="1"/>
          <p:nvPr/>
        </p:nvSpPr>
        <p:spPr>
          <a:xfrm>
            <a:off x="15057120" y="9421413"/>
            <a:ext cx="8991600" cy="40222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943239" rtl="0" fontAlgn="auto" latinLnBrk="0" hangingPunct="0">
              <a:lnSpc>
                <a:spcPct val="100000"/>
              </a:lnSpc>
              <a:spcBef>
                <a:spcPts val="0"/>
              </a:spcBef>
              <a:spcAft>
                <a:spcPts val="0"/>
              </a:spcAft>
              <a:buClrTx/>
              <a:buSzTx/>
              <a:buFontTx/>
              <a:buNone/>
              <a:tabLst/>
            </a:pPr>
            <a:r>
              <a:rPr kumimoji="0" lang="es-CO" sz="3600" b="1" i="0" u="none" strike="noStrike" cap="none" spc="0" normalizeH="0" baseline="0" dirty="0">
                <a:ln>
                  <a:noFill/>
                </a:ln>
                <a:solidFill>
                  <a:schemeClr val="bg1"/>
                </a:solidFill>
                <a:effectLst/>
                <a:uFillTx/>
                <a:latin typeface="Helvetica Neue"/>
                <a:ea typeface="Helvetica Neue"/>
                <a:cs typeface="Helvetica Neue"/>
                <a:sym typeface="Helvetica Neue"/>
              </a:rPr>
              <a:t>Electrónica: </a:t>
            </a:r>
            <a:r>
              <a:rPr kumimoji="0" lang="es-CO" sz="3600" b="0" i="0" u="none" strike="noStrike" cap="none" spc="0" normalizeH="0" baseline="0" dirty="0">
                <a:ln>
                  <a:noFill/>
                </a:ln>
                <a:solidFill>
                  <a:schemeClr val="bg1"/>
                </a:solidFill>
                <a:effectLst/>
                <a:uFillTx/>
                <a:latin typeface="Helvetica Neue"/>
                <a:ea typeface="Helvetica Neue"/>
                <a:cs typeface="Helvetica Neue"/>
                <a:sym typeface="Helvetica Neue"/>
              </a:rPr>
              <a:t>dispositivos, hardware, conectividad, infraestructura, </a:t>
            </a:r>
            <a:r>
              <a:rPr kumimoji="0" lang="es-CO" sz="3600" b="0" i="0" u="none" strike="noStrike" cap="none" spc="0" normalizeH="0" baseline="0" dirty="0" err="1">
                <a:ln>
                  <a:noFill/>
                </a:ln>
                <a:solidFill>
                  <a:schemeClr val="bg1"/>
                </a:solidFill>
                <a:effectLst/>
                <a:uFillTx/>
                <a:latin typeface="Helvetica Neue"/>
                <a:ea typeface="Helvetica Neue"/>
                <a:cs typeface="Helvetica Neue"/>
                <a:sym typeface="Helvetica Neue"/>
              </a:rPr>
              <a:t>cloud</a:t>
            </a:r>
            <a:r>
              <a:rPr kumimoji="0" lang="es-CO" sz="3600" b="0" i="0" u="none" strike="noStrike" cap="none" spc="0" normalizeH="0" baseline="0" dirty="0">
                <a:ln>
                  <a:noFill/>
                </a:ln>
                <a:solidFill>
                  <a:schemeClr val="bg1"/>
                </a:solidFill>
                <a:effectLst/>
                <a:uFillTx/>
                <a:latin typeface="Helvetica Neue"/>
                <a:ea typeface="Helvetica Neue"/>
                <a:cs typeface="Helvetica Neue"/>
                <a:sym typeface="Helvetica Neue"/>
              </a:rPr>
              <a:t>, entre otros</a:t>
            </a:r>
          </a:p>
          <a:p>
            <a:pPr marL="0" marR="0" indent="0" algn="l" defTabSz="943239" rtl="0" fontAlgn="auto" latinLnBrk="0" hangingPunct="0">
              <a:lnSpc>
                <a:spcPct val="100000"/>
              </a:lnSpc>
              <a:spcBef>
                <a:spcPts val="0"/>
              </a:spcBef>
              <a:spcAft>
                <a:spcPts val="0"/>
              </a:spcAft>
              <a:buClrTx/>
              <a:buSzTx/>
              <a:buFontTx/>
              <a:buNone/>
              <a:tabLst/>
            </a:pPr>
            <a:r>
              <a:rPr kumimoji="0" lang="es-CO" sz="3600" b="1" i="0" u="none" strike="noStrike" cap="none" spc="0" normalizeH="0" baseline="0" dirty="0">
                <a:ln>
                  <a:noFill/>
                </a:ln>
                <a:solidFill>
                  <a:schemeClr val="bg1"/>
                </a:solidFill>
                <a:effectLst/>
                <a:uFillTx/>
                <a:latin typeface="Helvetica Neue"/>
                <a:ea typeface="Helvetica Neue"/>
                <a:cs typeface="Helvetica Neue"/>
                <a:sym typeface="Helvetica Neue"/>
              </a:rPr>
              <a:t>Informática: </a:t>
            </a:r>
            <a:r>
              <a:rPr kumimoji="0" lang="es-CO" sz="3600" b="0" i="0" u="none" strike="noStrike" cap="none" spc="0" normalizeH="0" baseline="0" dirty="0">
                <a:ln>
                  <a:noFill/>
                </a:ln>
                <a:solidFill>
                  <a:schemeClr val="bg1"/>
                </a:solidFill>
                <a:effectLst/>
                <a:uFillTx/>
                <a:latin typeface="Helvetica Neue"/>
                <a:ea typeface="Helvetica Neue"/>
                <a:cs typeface="Helvetica Neue"/>
                <a:sym typeface="Helvetica Neue"/>
              </a:rPr>
              <a:t>software, </a:t>
            </a:r>
            <a:r>
              <a:rPr kumimoji="0" lang="es-CO" sz="3600" b="0" i="0" u="none" strike="noStrike" cap="none" spc="0" normalizeH="0" baseline="0" dirty="0" err="1">
                <a:ln>
                  <a:noFill/>
                </a:ln>
                <a:solidFill>
                  <a:schemeClr val="bg1"/>
                </a:solidFill>
                <a:effectLst/>
                <a:uFillTx/>
                <a:latin typeface="Helvetica Neue"/>
                <a:ea typeface="Helvetica Neue"/>
                <a:cs typeface="Helvetica Neue"/>
                <a:sym typeface="Helvetica Neue"/>
              </a:rPr>
              <a:t>big</a:t>
            </a:r>
            <a:r>
              <a:rPr kumimoji="0" lang="es-CO" sz="3600" b="0" i="0" u="none" strike="noStrike" cap="none" spc="0" normalizeH="0" baseline="0" dirty="0">
                <a:ln>
                  <a:noFill/>
                </a:ln>
                <a:solidFill>
                  <a:schemeClr val="bg1"/>
                </a:solidFill>
                <a:effectLst/>
                <a:uFillTx/>
                <a:latin typeface="Helvetica Neue"/>
                <a:ea typeface="Helvetica Neue"/>
                <a:cs typeface="Helvetica Neue"/>
                <a:sym typeface="Helvetica Neue"/>
              </a:rPr>
              <a:t> data, analítica, machine </a:t>
            </a:r>
            <a:r>
              <a:rPr kumimoji="0" lang="es-CO" sz="3600" b="0" i="0" u="none" strike="noStrike" cap="none" spc="0" normalizeH="0" baseline="0" dirty="0" err="1">
                <a:ln>
                  <a:noFill/>
                </a:ln>
                <a:solidFill>
                  <a:schemeClr val="bg1"/>
                </a:solidFill>
                <a:effectLst/>
                <a:uFillTx/>
                <a:latin typeface="Helvetica Neue"/>
                <a:ea typeface="Helvetica Neue"/>
                <a:cs typeface="Helvetica Neue"/>
                <a:sym typeface="Helvetica Neue"/>
              </a:rPr>
              <a:t>learning</a:t>
            </a:r>
            <a:r>
              <a:rPr kumimoji="0" lang="es-CO" sz="3600" b="0" i="0" u="none" strike="noStrike" cap="none" spc="0" normalizeH="0" baseline="0" dirty="0">
                <a:ln>
                  <a:noFill/>
                </a:ln>
                <a:solidFill>
                  <a:schemeClr val="bg1"/>
                </a:solidFill>
                <a:effectLst/>
                <a:uFillTx/>
                <a:latin typeface="Helvetica Neue"/>
                <a:ea typeface="Helvetica Neue"/>
                <a:cs typeface="Helvetica Neue"/>
                <a:sym typeface="Helvetica Neue"/>
              </a:rPr>
              <a:t>, IA</a:t>
            </a:r>
          </a:p>
          <a:p>
            <a:pPr marL="0" marR="0" indent="0" algn="l" defTabSz="943239" rtl="0" fontAlgn="auto" latinLnBrk="0" hangingPunct="0">
              <a:lnSpc>
                <a:spcPct val="100000"/>
              </a:lnSpc>
              <a:spcBef>
                <a:spcPts val="0"/>
              </a:spcBef>
              <a:spcAft>
                <a:spcPts val="0"/>
              </a:spcAft>
              <a:buClrTx/>
              <a:buSzTx/>
              <a:buFontTx/>
              <a:buNone/>
              <a:tabLst/>
            </a:pPr>
            <a:r>
              <a:rPr kumimoji="0" lang="es-CO" sz="3600" b="1" i="0" u="none" strike="noStrike" cap="none" spc="0" normalizeH="0" baseline="0" dirty="0">
                <a:ln>
                  <a:noFill/>
                </a:ln>
                <a:solidFill>
                  <a:schemeClr val="bg1"/>
                </a:solidFill>
                <a:effectLst/>
                <a:uFillTx/>
                <a:latin typeface="Helvetica Neue"/>
                <a:ea typeface="Helvetica Neue"/>
                <a:cs typeface="Helvetica Neue"/>
                <a:sym typeface="Helvetica Neue"/>
              </a:rPr>
              <a:t>Management. </a:t>
            </a:r>
            <a:r>
              <a:rPr kumimoji="0" lang="es-CO" sz="3600" b="0" i="0" u="none" strike="noStrike" cap="none" spc="0" normalizeH="0" baseline="0" dirty="0">
                <a:ln>
                  <a:noFill/>
                </a:ln>
                <a:solidFill>
                  <a:schemeClr val="bg1"/>
                </a:solidFill>
                <a:effectLst/>
                <a:uFillTx/>
                <a:latin typeface="Helvetica Neue"/>
                <a:ea typeface="Helvetica Neue"/>
                <a:cs typeface="Helvetica Neue"/>
                <a:sym typeface="Helvetica Neue"/>
              </a:rPr>
              <a:t>procesos de negocio, estrategia, procesos, personas.</a:t>
            </a:r>
          </a:p>
        </p:txBody>
      </p:sp>
    </p:spTree>
    <p:extLst>
      <p:ext uri="{BB962C8B-B14F-4D97-AF65-F5344CB8AC3E}">
        <p14:creationId xmlns:p14="http://schemas.microsoft.com/office/powerpoint/2010/main" val="1040347493"/>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9764999"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err="1">
                <a:ln>
                  <a:noFill/>
                </a:ln>
                <a:solidFill>
                  <a:srgbClr val="FFFFFF"/>
                </a:solidFill>
                <a:effectLst/>
                <a:uLnTx/>
                <a:uFillTx/>
                <a:latin typeface="Calibri"/>
                <a:cs typeface="Calibri"/>
                <a:sym typeface="Calibri"/>
              </a:rPr>
              <a:t>Deep</a:t>
            </a:r>
            <a:r>
              <a:rPr kumimoji="0" lang="es-CO" sz="10000" b="1" i="0" u="none" strike="noStrike" kern="0" cap="none" spc="0" normalizeH="0" baseline="0" noProof="0" dirty="0">
                <a:ln>
                  <a:noFill/>
                </a:ln>
                <a:solidFill>
                  <a:srgbClr val="FFFFFF"/>
                </a:solidFill>
                <a:effectLst/>
                <a:uLnTx/>
                <a:uFillTx/>
                <a:latin typeface="Calibri"/>
                <a:cs typeface="Calibri"/>
                <a:sym typeface="Calibri"/>
              </a:rPr>
              <a:t>  </a:t>
            </a:r>
            <a:r>
              <a:rPr kumimoji="0" lang="es-CO" sz="10000" b="1" i="0" u="none" strike="noStrike" kern="0" cap="none" spc="0" normalizeH="0" baseline="0" noProof="0" dirty="0" err="1">
                <a:ln>
                  <a:noFill/>
                </a:ln>
                <a:solidFill>
                  <a:srgbClr val="FFFFFF"/>
                </a:solidFill>
                <a:effectLst/>
                <a:uLnTx/>
                <a:uFillTx/>
                <a:latin typeface="Calibri"/>
                <a:cs typeface="Calibri"/>
                <a:sym typeface="Calibri"/>
              </a:rPr>
              <a:t>Learning</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5" name="CuadroTexto 4">
            <a:extLst>
              <a:ext uri="{FF2B5EF4-FFF2-40B4-BE49-F238E27FC236}">
                <a16:creationId xmlns:a16="http://schemas.microsoft.com/office/drawing/2014/main" id="{77C9DD88-1905-4912-9785-3CFC9C843A1C}"/>
              </a:ext>
            </a:extLst>
          </p:cNvPr>
          <p:cNvSpPr txBox="1"/>
          <p:nvPr/>
        </p:nvSpPr>
        <p:spPr>
          <a:xfrm>
            <a:off x="11003280" y="4929781"/>
            <a:ext cx="12801600" cy="105973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Helvetica Neue"/>
                <a:sym typeface="Helvetica Neue"/>
              </a:rPr>
              <a:t>El </a:t>
            </a:r>
            <a:r>
              <a:rPr kumimoji="0" lang="es-CO" sz="4000" b="1" i="0" u="none" strike="noStrike" kern="0" cap="none" spc="0" normalizeH="0" baseline="0" noProof="0" dirty="0">
                <a:ln>
                  <a:noFill/>
                </a:ln>
                <a:solidFill>
                  <a:srgbClr val="000000"/>
                </a:solidFill>
                <a:effectLst/>
                <a:uLnTx/>
                <a:uFillTx/>
                <a:latin typeface="Helvetica Neue"/>
                <a:sym typeface="Helvetica Neue"/>
              </a:rPr>
              <a:t>DEEP LEARNING </a:t>
            </a:r>
            <a:r>
              <a:rPr kumimoji="0" lang="es-CO" sz="4000" b="0" i="0" u="none" strike="noStrike" kern="0" cap="none" spc="0" normalizeH="0" baseline="0" noProof="0" dirty="0">
                <a:ln>
                  <a:noFill/>
                </a:ln>
                <a:solidFill>
                  <a:srgbClr val="000000"/>
                </a:solidFill>
                <a:effectLst/>
                <a:uLnTx/>
                <a:uFillTx/>
                <a:latin typeface="Helvetica Neue"/>
                <a:sym typeface="Helvetica Neue"/>
              </a:rPr>
              <a:t>es un área del machine </a:t>
            </a:r>
            <a:r>
              <a:rPr kumimoji="0" lang="es-CO" sz="4000" b="0" i="0" u="none" strike="noStrike" kern="0" cap="none" spc="0" normalizeH="0" baseline="0" noProof="0" dirty="0" err="1">
                <a:ln>
                  <a:noFill/>
                </a:ln>
                <a:solidFill>
                  <a:srgbClr val="000000"/>
                </a:solidFill>
                <a:effectLst/>
                <a:uLnTx/>
                <a:uFillTx/>
                <a:latin typeface="Helvetica Neue"/>
                <a:sym typeface="Helvetica Neue"/>
              </a:rPr>
              <a:t>learning</a:t>
            </a:r>
            <a:r>
              <a:rPr kumimoji="0" lang="es-CO" sz="4000" b="0" i="0" u="none" strike="noStrike" kern="0" cap="none" spc="0" normalizeH="0" baseline="0" noProof="0" dirty="0">
                <a:ln>
                  <a:noFill/>
                </a:ln>
                <a:solidFill>
                  <a:srgbClr val="000000"/>
                </a:solidFill>
                <a:effectLst/>
                <a:uLnTx/>
                <a:uFillTx/>
                <a:latin typeface="Helvetica Neue"/>
                <a:sym typeface="Helvetica Neue"/>
              </a:rPr>
              <a:t> centrada en el uso de redes neuronales profundas como algoritmo. Las redes neuronales buscan modelar patrones mediante la composición de funciones matemáticas. Las redes neuronales pueden realizar las tareas descritas en el apartado anterior “apilando” funciones matemáticas, estas funciones contiene variables (pesos) que deben ser aprendidos mediante conjuntos de datos que pueden estar etiquetados o no (dependiendo de la tarea que deban resolver). La profundidad de una red neuronal depende de la cantidad y el tipo de funciones que “apilamos” y la forma de la que lo hacemos. Al igual que con el </a:t>
            </a:r>
            <a:r>
              <a:rPr kumimoji="0" lang="es-CO" sz="4000" b="0" i="0" u="none" strike="noStrike" kern="0" cap="none" spc="0" normalizeH="0" baseline="0" noProof="0" dirty="0" err="1">
                <a:ln>
                  <a:noFill/>
                </a:ln>
                <a:solidFill>
                  <a:srgbClr val="000000"/>
                </a:solidFill>
                <a:effectLst/>
                <a:uLnTx/>
                <a:uFillTx/>
                <a:latin typeface="Helvetica Neue"/>
                <a:sym typeface="Helvetica Neue"/>
              </a:rPr>
              <a:t>big</a:t>
            </a:r>
            <a:r>
              <a:rPr kumimoji="0" lang="es-CO" sz="4000" b="0" i="0" u="none" strike="noStrike" kern="0" cap="none" spc="0" normalizeH="0" baseline="0" noProof="0" dirty="0">
                <a:ln>
                  <a:noFill/>
                </a:ln>
                <a:solidFill>
                  <a:srgbClr val="000000"/>
                </a:solidFill>
                <a:effectLst/>
                <a:uLnTx/>
                <a:uFillTx/>
                <a:latin typeface="Helvetica Neue"/>
                <a:sym typeface="Helvetica Neue"/>
              </a:rPr>
              <a:t> data, no hay un valor definido en el que podamos decir a partir de que punto se considera </a:t>
            </a:r>
            <a:r>
              <a:rPr kumimoji="0" lang="es-CO" sz="4000" b="0" i="0" u="none" strike="noStrike" kern="0" cap="none" spc="0" normalizeH="0" baseline="0" noProof="0" dirty="0" err="1">
                <a:ln>
                  <a:noFill/>
                </a:ln>
                <a:solidFill>
                  <a:srgbClr val="000000"/>
                </a:solidFill>
                <a:effectLst/>
                <a:uLnTx/>
                <a:uFillTx/>
                <a:latin typeface="Helvetica Neue"/>
                <a:sym typeface="Helvetica Neue"/>
              </a:rPr>
              <a:t>deep</a:t>
            </a:r>
            <a:r>
              <a:rPr kumimoji="0" lang="es-CO" sz="4000" b="0" i="0" u="none" strike="noStrike" kern="0" cap="none" spc="0" normalizeH="0" baseline="0" noProof="0" dirty="0">
                <a:ln>
                  <a:noFill/>
                </a:ln>
                <a:solidFill>
                  <a:srgbClr val="000000"/>
                </a:solidFill>
                <a:effectLst/>
                <a:uLnTx/>
                <a:uFillTx/>
                <a:latin typeface="Helvetica Neue"/>
                <a:sym typeface="Helvetica Neue"/>
              </a:rPr>
              <a:t> </a:t>
            </a:r>
            <a:r>
              <a:rPr kumimoji="0" lang="es-CO" sz="4000" b="0" i="0" u="none" strike="noStrike" kern="0" cap="none" spc="0" normalizeH="0" baseline="0" noProof="0" dirty="0" err="1">
                <a:ln>
                  <a:noFill/>
                </a:ln>
                <a:solidFill>
                  <a:srgbClr val="000000"/>
                </a:solidFill>
                <a:effectLst/>
                <a:uLnTx/>
                <a:uFillTx/>
                <a:latin typeface="Helvetica Neue"/>
                <a:sym typeface="Helvetica Neue"/>
              </a:rPr>
              <a:t>learning</a:t>
            </a:r>
            <a:r>
              <a:rPr kumimoji="0" lang="es-CO" sz="4000" b="0" i="0" u="none" strike="noStrike" kern="0" cap="none" spc="0" normalizeH="0" baseline="0" noProof="0" dirty="0">
                <a:ln>
                  <a:noFill/>
                </a:ln>
                <a:solidFill>
                  <a:srgbClr val="000000"/>
                </a:solidFill>
                <a:effectLst/>
                <a:uLnTx/>
                <a:uFillTx/>
                <a:latin typeface="Helvetica Neue"/>
                <a:sym typeface="Helvetica Neue"/>
              </a:rPr>
              <a:t> y a partir de cual no.</a:t>
            </a:r>
            <a:endParaRPr kumimoji="0" lang="es-CO" sz="40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endParaRPr>
          </a:p>
        </p:txBody>
      </p:sp>
      <p:pic>
        <p:nvPicPr>
          <p:cNvPr id="3074" name="Picture 2" descr="Deep Learning: ¿qué es y cómo se relaciona con el Machine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0071" y="5183509"/>
            <a:ext cx="9753600" cy="10089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3660447"/>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39" y="673407"/>
            <a:ext cx="19518601" cy="1795473"/>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err="1">
                <a:ln>
                  <a:noFill/>
                </a:ln>
                <a:solidFill>
                  <a:srgbClr val="FFFFFF"/>
                </a:solidFill>
                <a:effectLst/>
                <a:uLnTx/>
                <a:uFillTx/>
                <a:latin typeface="Calibri"/>
                <a:cs typeface="Calibri"/>
                <a:sym typeface="Calibri"/>
              </a:rPr>
              <a:t>Tecnologias</a:t>
            </a:r>
            <a:r>
              <a:rPr kumimoji="0" lang="es-CO" sz="10000" b="1" i="0" u="none" strike="noStrike" kern="0" cap="none" spc="0" normalizeH="0" baseline="0" noProof="0" dirty="0">
                <a:ln>
                  <a:noFill/>
                </a:ln>
                <a:solidFill>
                  <a:srgbClr val="FFFFFF"/>
                </a:solidFill>
                <a:effectLst/>
                <a:uLnTx/>
                <a:uFillTx/>
                <a:latin typeface="Calibri"/>
                <a:cs typeface="Calibri"/>
                <a:sym typeface="Calibri"/>
              </a:rPr>
              <a:t> de soporte del Big Data</a:t>
            </a:r>
          </a:p>
        </p:txBody>
      </p:sp>
      <p:sp>
        <p:nvSpPr>
          <p:cNvPr id="5" name="CuadroTexto 4">
            <a:extLst>
              <a:ext uri="{FF2B5EF4-FFF2-40B4-BE49-F238E27FC236}">
                <a16:creationId xmlns:a16="http://schemas.microsoft.com/office/drawing/2014/main" id="{B59C3110-338F-4342-9312-43B33F693078}"/>
              </a:ext>
            </a:extLst>
          </p:cNvPr>
          <p:cNvSpPr txBox="1"/>
          <p:nvPr/>
        </p:nvSpPr>
        <p:spPr>
          <a:xfrm>
            <a:off x="674764" y="3715240"/>
            <a:ext cx="22890480" cy="39828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l" defTabSz="943239" rtl="0" eaLnBrk="1" fontAlgn="base" latinLnBrk="0" hangingPunct="0">
              <a:lnSpc>
                <a:spcPct val="100000"/>
              </a:lnSpc>
              <a:spcBef>
                <a:spcPts val="0"/>
              </a:spcBef>
              <a:spcAft>
                <a:spcPts val="0"/>
              </a:spcAft>
              <a:buClrTx/>
              <a:buSzTx/>
              <a:buFontTx/>
              <a:buNone/>
              <a:tabLst/>
              <a:defRPr/>
            </a:pPr>
            <a:r>
              <a:rPr kumimoji="0" lang="es-CO" sz="3600" b="0" i="0" u="none" strike="noStrike" kern="0" cap="none" spc="0" normalizeH="0" baseline="0" noProof="0" dirty="0">
                <a:ln>
                  <a:noFill/>
                </a:ln>
                <a:solidFill>
                  <a:srgbClr val="000000"/>
                </a:solidFill>
                <a:effectLst/>
                <a:uLnTx/>
                <a:uFillTx/>
                <a:latin typeface="Helvetica Neue"/>
                <a:sym typeface="Helvetica Neue"/>
              </a:rPr>
              <a:t>El </a:t>
            </a:r>
            <a:r>
              <a:rPr kumimoji="0" lang="es-CO" sz="3600" b="1" i="0" u="none" strike="noStrike" kern="0" cap="none" spc="0" normalizeH="0" baseline="0" noProof="0" dirty="0">
                <a:ln>
                  <a:noFill/>
                </a:ln>
                <a:solidFill>
                  <a:srgbClr val="000000"/>
                </a:solidFill>
                <a:effectLst/>
                <a:uLnTx/>
                <a:uFillTx/>
                <a:latin typeface="Helvetica Neue"/>
                <a:sym typeface="Helvetica Neue"/>
              </a:rPr>
              <a:t>Big Data y la nube</a:t>
            </a:r>
            <a:r>
              <a:rPr kumimoji="0" lang="es-CO" sz="3600" b="0" i="0" u="none" strike="noStrike" kern="0" cap="none" spc="0" normalizeH="0" baseline="0" noProof="0" dirty="0">
                <a:ln>
                  <a:noFill/>
                </a:ln>
                <a:solidFill>
                  <a:srgbClr val="000000"/>
                </a:solidFill>
                <a:effectLst/>
                <a:uLnTx/>
                <a:uFillTx/>
                <a:latin typeface="Helvetica Neue"/>
                <a:sym typeface="Helvetica Neue"/>
              </a:rPr>
              <a:t> o los servicios Cloud necesariamente han de ir de la mano en el mundo de los datos. Muchos de los datos de los que disponemos son generados y creados en la web dentro de un modelo de computación en la nube.</a:t>
            </a:r>
          </a:p>
          <a:p>
            <a:pPr marL="0" marR="0" lvl="0" indent="0" algn="l" defTabSz="943239" rtl="0" eaLnBrk="1" fontAlgn="base" latinLnBrk="0" hangingPunct="0">
              <a:lnSpc>
                <a:spcPct val="100000"/>
              </a:lnSpc>
              <a:spcBef>
                <a:spcPts val="0"/>
              </a:spcBef>
              <a:spcAft>
                <a:spcPts val="0"/>
              </a:spcAft>
              <a:buClrTx/>
              <a:buSzTx/>
              <a:buFontTx/>
              <a:buNone/>
              <a:tabLst/>
              <a:defRPr/>
            </a:pPr>
            <a:r>
              <a:rPr kumimoji="0" lang="es-CO" sz="3600" b="0" i="0" u="none" strike="noStrike" kern="0" cap="none" spc="0" normalizeH="0" baseline="0" noProof="0" dirty="0">
                <a:ln>
                  <a:noFill/>
                </a:ln>
                <a:solidFill>
                  <a:srgbClr val="000000"/>
                </a:solidFill>
                <a:effectLst/>
                <a:uLnTx/>
                <a:uFillTx/>
                <a:latin typeface="Helvetica Neue"/>
                <a:sym typeface="Helvetica Neue"/>
              </a:rPr>
              <a:t>La gran cantidad de datos generados por satélites, gobiernos, cámaras de vídeo vigilancia, </a:t>
            </a:r>
            <a:r>
              <a:rPr kumimoji="0" lang="es-CO" sz="3600" b="0" i="0" u="none" strike="noStrike" kern="0" cap="none" spc="0" normalizeH="0" baseline="0" noProof="0" dirty="0" err="1">
                <a:ln>
                  <a:noFill/>
                </a:ln>
                <a:solidFill>
                  <a:srgbClr val="000000"/>
                </a:solidFill>
                <a:effectLst/>
                <a:uLnTx/>
                <a:uFillTx/>
                <a:latin typeface="Helvetica Neue"/>
                <a:sym typeface="Helvetica Neue"/>
              </a:rPr>
              <a:t>smartphones</a:t>
            </a:r>
            <a:r>
              <a:rPr kumimoji="0" lang="es-CO" sz="3600" b="0" i="0" u="none" strike="noStrike" kern="0" cap="none" spc="0" normalizeH="0" baseline="0" noProof="0" dirty="0">
                <a:ln>
                  <a:noFill/>
                </a:ln>
                <a:solidFill>
                  <a:srgbClr val="000000"/>
                </a:solidFill>
                <a:effectLst/>
                <a:uLnTx/>
                <a:uFillTx/>
                <a:latin typeface="Helvetica Neue"/>
                <a:sym typeface="Helvetica Neue"/>
              </a:rPr>
              <a:t>, dispositivos del internet de las cosas (</a:t>
            </a:r>
            <a:r>
              <a:rPr kumimoji="0" lang="es-CO" sz="3600" b="0" i="0" u="none" strike="noStrike" kern="0" cap="none" spc="0" normalizeH="0" baseline="0" noProof="0" dirty="0" err="1">
                <a:ln>
                  <a:noFill/>
                </a:ln>
                <a:solidFill>
                  <a:srgbClr val="000000"/>
                </a:solidFill>
                <a:effectLst/>
                <a:uLnTx/>
                <a:uFillTx/>
                <a:latin typeface="Helvetica Neue"/>
                <a:sym typeface="Helvetica Neue"/>
              </a:rPr>
              <a:t>IoT</a:t>
            </a:r>
            <a:r>
              <a:rPr kumimoji="0" lang="es-CO" sz="3600" b="0" i="0" u="none" strike="noStrike" kern="0" cap="none" spc="0" normalizeH="0" baseline="0" noProof="0" dirty="0">
                <a:ln>
                  <a:noFill/>
                </a:ln>
                <a:solidFill>
                  <a:srgbClr val="000000"/>
                </a:solidFill>
                <a:effectLst/>
                <a:uLnTx/>
                <a:uFillTx/>
                <a:latin typeface="Helvetica Neue"/>
                <a:sym typeface="Helvetica Neue"/>
              </a:rPr>
              <a:t>)  junto con datos generados en la redes sociales hacen necesarios los </a:t>
            </a:r>
            <a:r>
              <a:rPr kumimoji="0" lang="es-CO" sz="3600" b="1" i="0" u="none" strike="noStrike" kern="0" cap="none" spc="0" normalizeH="0" baseline="0" noProof="0" dirty="0">
                <a:ln>
                  <a:noFill/>
                </a:ln>
                <a:solidFill>
                  <a:srgbClr val="000000"/>
                </a:solidFill>
                <a:effectLst/>
                <a:uLnTx/>
                <a:uFillTx/>
                <a:latin typeface="Helvetica Neue"/>
                <a:sym typeface="Helvetica Neue"/>
              </a:rPr>
              <a:t>sistemas de Cloud</a:t>
            </a:r>
            <a:r>
              <a:rPr kumimoji="0" lang="es-CO" sz="3600" b="0" i="0" u="none" strike="noStrike" kern="0" cap="none" spc="0" normalizeH="0" baseline="0" noProof="0" dirty="0">
                <a:ln>
                  <a:noFill/>
                </a:ln>
                <a:solidFill>
                  <a:srgbClr val="000000"/>
                </a:solidFill>
                <a:effectLst/>
                <a:uLnTx/>
                <a:uFillTx/>
                <a:latin typeface="Helvetica Neue"/>
                <a:sym typeface="Helvetica Neue"/>
              </a:rPr>
              <a:t>.</a:t>
            </a:r>
          </a:p>
          <a:p>
            <a:pPr marL="0" marR="0" lvl="0" indent="0" algn="just" defTabSz="943239" rtl="0" eaLnBrk="1" fontAlgn="auto" latinLnBrk="0" hangingPunct="0">
              <a:lnSpc>
                <a:spcPct val="107000"/>
              </a:lnSpc>
              <a:spcBef>
                <a:spcPts val="0"/>
              </a:spcBef>
              <a:spcAft>
                <a:spcPts val="800"/>
              </a:spcAft>
              <a:buClrTx/>
              <a:buSzTx/>
              <a:buFontTx/>
              <a:buNone/>
              <a:tabLst/>
              <a:defRPr/>
            </a:pPr>
            <a:endParaRPr kumimoji="0" lang="es-CO" sz="36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endParaRPr>
          </a:p>
        </p:txBody>
      </p:sp>
      <p:sp>
        <p:nvSpPr>
          <p:cNvPr id="8" name="CuadroTexto 7">
            <a:extLst>
              <a:ext uri="{FF2B5EF4-FFF2-40B4-BE49-F238E27FC236}">
                <a16:creationId xmlns:a16="http://schemas.microsoft.com/office/drawing/2014/main" id="{0189F667-0061-4FEB-AAB0-F4862A686C12}"/>
              </a:ext>
            </a:extLst>
          </p:cNvPr>
          <p:cNvSpPr txBox="1"/>
          <p:nvPr/>
        </p:nvSpPr>
        <p:spPr>
          <a:xfrm>
            <a:off x="716280" y="8383797"/>
            <a:ext cx="8397240" cy="160293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9600" b="1" i="1"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CLOUD</a:t>
            </a:r>
            <a:endParaRPr kumimoji="0" lang="es-CO" sz="9600" b="1"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endParaRPr>
          </a:p>
        </p:txBody>
      </p:sp>
      <p:sp>
        <p:nvSpPr>
          <p:cNvPr id="4" name="CuadroTexto 3">
            <a:extLst>
              <a:ext uri="{FF2B5EF4-FFF2-40B4-BE49-F238E27FC236}">
                <a16:creationId xmlns:a16="http://schemas.microsoft.com/office/drawing/2014/main" id="{8AF08396-CABA-4772-A19C-BC05CF66E423}"/>
              </a:ext>
            </a:extLst>
          </p:cNvPr>
          <p:cNvSpPr txBox="1"/>
          <p:nvPr/>
        </p:nvSpPr>
        <p:spPr>
          <a:xfrm>
            <a:off x="10119360" y="15208251"/>
            <a:ext cx="13761720" cy="6982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lvl="0" indent="0" algn="r" defTabSz="943239" rtl="0" eaLnBrk="1" fontAlgn="auto" latinLnBrk="0" hangingPunct="0">
              <a:lnSpc>
                <a:spcPct val="100000"/>
              </a:lnSpc>
              <a:spcBef>
                <a:spcPts val="0"/>
              </a:spcBef>
              <a:spcAft>
                <a:spcPts val="0"/>
              </a:spcAft>
              <a:buClrTx/>
              <a:buSzTx/>
              <a:buFontTx/>
              <a:buNone/>
              <a:tabLst/>
              <a:defRPr/>
            </a:pPr>
            <a:r>
              <a:rPr kumimoji="0" lang="es-ES" sz="1000" b="1" i="0" u="none" strike="noStrike" kern="0" cap="none" spc="0" normalizeH="0" baseline="0" noProof="0" dirty="0">
                <a:ln>
                  <a:noFill/>
                </a:ln>
                <a:solidFill>
                  <a:srgbClr val="00B0F0"/>
                </a:solidFill>
                <a:effectLst/>
                <a:uLnTx/>
                <a:uFillTx/>
                <a:latin typeface="Helvetica Neue"/>
                <a:ea typeface="Helvetica Neue"/>
                <a:cs typeface="Helvetica Neue"/>
                <a:sym typeface="Helvetica Neue"/>
              </a:rPr>
              <a:t> </a:t>
            </a:r>
          </a:p>
          <a:p>
            <a:pPr marL="0" marR="0" lvl="0" indent="0" algn="r" defTabSz="943239" rtl="0" eaLnBrk="1" fontAlgn="auto" latinLnBrk="0" hangingPunct="0">
              <a:lnSpc>
                <a:spcPct val="100000"/>
              </a:lnSpc>
              <a:spcBef>
                <a:spcPts val="0"/>
              </a:spcBef>
              <a:spcAft>
                <a:spcPts val="0"/>
              </a:spcAft>
              <a:buClrTx/>
              <a:buSzTx/>
              <a:buFontTx/>
              <a:buNone/>
              <a:tabLst/>
              <a:defRPr/>
            </a:pPr>
            <a:r>
              <a:rPr kumimoji="0" lang="es-ES" sz="1600" b="1" i="0" u="none" strike="noStrike" kern="0" cap="none" spc="0" normalizeH="0" baseline="0" noProof="0" dirty="0">
                <a:ln>
                  <a:noFill/>
                </a:ln>
                <a:solidFill>
                  <a:srgbClr val="00B0F0"/>
                </a:solidFill>
                <a:effectLst/>
                <a:uLnTx/>
                <a:uFillTx/>
                <a:latin typeface="Helvetica Neue"/>
                <a:ea typeface="Helvetica Neue"/>
                <a:cs typeface="Helvetica Neue"/>
                <a:sym typeface="Helvetica Neue"/>
              </a:rPr>
              <a:t>Tomado de material de apoyo, módulo 1. La Cuarta Revolución Industrial vista desde el </a:t>
            </a:r>
            <a:r>
              <a:rPr kumimoji="0" lang="es-ES" sz="1600" b="1" i="0" u="none" strike="noStrike" kern="0" cap="none" spc="0" normalizeH="0" baseline="0" noProof="0" dirty="0" err="1">
                <a:ln>
                  <a:noFill/>
                </a:ln>
                <a:solidFill>
                  <a:srgbClr val="00B0F0"/>
                </a:solidFill>
                <a:effectLst/>
                <a:uLnTx/>
                <a:uFillTx/>
                <a:latin typeface="Helvetica Neue"/>
                <a:ea typeface="Helvetica Neue"/>
                <a:cs typeface="Helvetica Neue"/>
                <a:sym typeface="Helvetica Neue"/>
              </a:rPr>
              <a:t>IoT</a:t>
            </a:r>
            <a:r>
              <a:rPr kumimoji="0" lang="es-ES" sz="1600" b="1" i="0" u="none" strike="noStrike" kern="0" cap="none" spc="0" normalizeH="0" baseline="0" noProof="0" dirty="0">
                <a:ln>
                  <a:noFill/>
                </a:ln>
                <a:solidFill>
                  <a:srgbClr val="00B0F0"/>
                </a:solidFill>
                <a:effectLst/>
                <a:uLnTx/>
                <a:uFillTx/>
                <a:latin typeface="Helvetica Neue"/>
                <a:ea typeface="Helvetica Neue"/>
                <a:cs typeface="Helvetica Neue"/>
                <a:sym typeface="Helvetica Neue"/>
              </a:rPr>
              <a:t>, </a:t>
            </a:r>
            <a:r>
              <a:rPr kumimoji="0" lang="es-ES" sz="1600" b="1" i="0" u="none" strike="noStrike" kern="0" cap="none" spc="0" normalizeH="0" baseline="0" noProof="0" dirty="0" err="1">
                <a:ln>
                  <a:noFill/>
                </a:ln>
                <a:solidFill>
                  <a:srgbClr val="00B0F0"/>
                </a:solidFill>
                <a:effectLst/>
                <a:uLnTx/>
                <a:uFillTx/>
                <a:latin typeface="Helvetica Neue"/>
                <a:ea typeface="Helvetica Neue"/>
                <a:cs typeface="Helvetica Neue"/>
                <a:sym typeface="Helvetica Neue"/>
              </a:rPr>
              <a:t>Eafit</a:t>
            </a:r>
            <a:endParaRPr kumimoji="0" lang="es-ES" sz="1600" b="1" i="0" u="none" strike="noStrike" kern="0" cap="none" spc="0" normalizeH="0" baseline="0" noProof="0" dirty="0">
              <a:ln>
                <a:noFill/>
              </a:ln>
              <a:solidFill>
                <a:srgbClr val="00B0F0"/>
              </a:solidFill>
              <a:effectLst/>
              <a:uLnTx/>
              <a:uFillTx/>
              <a:latin typeface="Helvetica Neue"/>
              <a:ea typeface="Helvetica Neue"/>
              <a:cs typeface="Helvetica Neue"/>
              <a:sym typeface="Helvetica Neue"/>
            </a:endParaRPr>
          </a:p>
          <a:p>
            <a:pPr marL="0" marR="0" lvl="0" indent="0" algn="r" defTabSz="943239" rtl="0" eaLnBrk="1" fontAlgn="auto" latinLnBrk="0" hangingPunct="0">
              <a:lnSpc>
                <a:spcPct val="100000"/>
              </a:lnSpc>
              <a:spcBef>
                <a:spcPts val="0"/>
              </a:spcBef>
              <a:spcAft>
                <a:spcPts val="0"/>
              </a:spcAft>
              <a:buClrTx/>
              <a:buSzTx/>
              <a:buFontTx/>
              <a:buNone/>
              <a:tabLst/>
              <a:defRPr/>
            </a:pPr>
            <a:endParaRPr kumimoji="0" lang="es-CO" sz="1000" b="1" i="0" u="none" strike="noStrike" kern="0" cap="none" spc="0" normalizeH="0" baseline="0" noProof="0" dirty="0">
              <a:ln>
                <a:noFill/>
              </a:ln>
              <a:solidFill>
                <a:srgbClr val="00B0F0"/>
              </a:solidFill>
              <a:effectLst/>
              <a:uLnTx/>
              <a:uFillTx/>
              <a:latin typeface="Helvetica Neue"/>
              <a:ea typeface="Helvetica Neue"/>
              <a:cs typeface="Helvetica Neue"/>
              <a:sym typeface="Helvetica Neue"/>
            </a:endParaRPr>
          </a:p>
        </p:txBody>
      </p:sp>
      <p:pic>
        <p:nvPicPr>
          <p:cNvPr id="4098" name="Picture 2" descr="Big Data and the Cloud: A Perfect Combin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13451" y="7377599"/>
            <a:ext cx="12785012" cy="7673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8441431"/>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AF02F54B-DDD9-4568-922C-C433CAD56627}"/>
              </a:ext>
            </a:extLst>
          </p:cNvPr>
          <p:cNvSpPr txBox="1"/>
          <p:nvPr/>
        </p:nvSpPr>
        <p:spPr>
          <a:xfrm>
            <a:off x="11792607" y="3642440"/>
            <a:ext cx="12176412" cy="105149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66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El  Cloud</a:t>
            </a:r>
            <a:r>
              <a:rPr kumimoji="0" lang="es-CO" sz="4000" b="0" i="0" u="none" strike="noStrike" kern="0" cap="none" spc="0" normalizeH="0" baseline="0" noProof="0" dirty="0">
                <a:ln>
                  <a:noFill/>
                </a:ln>
                <a:solidFill>
                  <a:srgbClr val="000000"/>
                </a:solidFill>
                <a:effectLst/>
                <a:uLnTx/>
                <a:uFillTx/>
                <a:latin typeface="Helvetica Neue"/>
                <a:sym typeface="Helvetica Neue"/>
              </a:rPr>
              <a:t> se puede dividir en tres tipos:</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1" i="0" u="none" strike="noStrike" kern="0" cap="none" spc="0" normalizeH="0" baseline="0" noProof="0" dirty="0">
                <a:ln>
                  <a:noFill/>
                </a:ln>
                <a:solidFill>
                  <a:srgbClr val="000000"/>
                </a:solidFill>
                <a:effectLst/>
                <a:uLnTx/>
                <a:uFillTx/>
                <a:latin typeface="Helvetica Neue"/>
                <a:sym typeface="Helvetica Neue"/>
              </a:rPr>
              <a:t>Cloud público: </a:t>
            </a:r>
            <a:r>
              <a:rPr kumimoji="0" lang="es-CO" sz="4000" b="0" i="0" u="none" strike="noStrike" kern="0" cap="none" spc="0" normalizeH="0" baseline="0" noProof="0" dirty="0">
                <a:ln>
                  <a:noFill/>
                </a:ln>
                <a:solidFill>
                  <a:srgbClr val="000000"/>
                </a:solidFill>
                <a:effectLst/>
                <a:uLnTx/>
                <a:uFillTx/>
                <a:latin typeface="Helvetica Neue"/>
                <a:sym typeface="Helvetica Neue"/>
              </a:rPr>
              <a:t>Son los entornos </a:t>
            </a:r>
            <a:r>
              <a:rPr kumimoji="0" lang="es-CO" sz="4000" b="0" i="0" u="none" strike="noStrike" kern="0" cap="none" spc="0" normalizeH="0" baseline="0" noProof="0" dirty="0" err="1">
                <a:ln>
                  <a:noFill/>
                </a:ln>
                <a:solidFill>
                  <a:srgbClr val="000000"/>
                </a:solidFill>
                <a:effectLst/>
                <a:uLnTx/>
                <a:uFillTx/>
                <a:latin typeface="Helvetica Neue"/>
                <a:sym typeface="Helvetica Neue"/>
              </a:rPr>
              <a:t>cloud</a:t>
            </a:r>
            <a:r>
              <a:rPr kumimoji="0" lang="es-CO" sz="4000" b="0" i="0" u="none" strike="noStrike" kern="0" cap="none" spc="0" normalizeH="0" baseline="0" noProof="0" dirty="0">
                <a:ln>
                  <a:noFill/>
                </a:ln>
                <a:solidFill>
                  <a:srgbClr val="000000"/>
                </a:solidFill>
                <a:effectLst/>
                <a:uLnTx/>
                <a:uFillTx/>
                <a:latin typeface="Helvetica Neue"/>
                <a:sym typeface="Helvetica Neue"/>
              </a:rPr>
              <a:t> gestionados por terceros no vinculados por la compañía que contrata o utiliza este servicio. Estos usuarios solo tienen acceso a sus servicios y no al de otras compañías que puedan también estar usando este </a:t>
            </a:r>
            <a:r>
              <a:rPr kumimoji="0" lang="es-CO" sz="4000" b="0" i="0" u="none" strike="noStrike" kern="0" cap="none" spc="0" normalizeH="0" baseline="0" noProof="0" dirty="0" err="1">
                <a:ln>
                  <a:noFill/>
                </a:ln>
                <a:solidFill>
                  <a:srgbClr val="000000"/>
                </a:solidFill>
                <a:effectLst/>
                <a:uLnTx/>
                <a:uFillTx/>
                <a:latin typeface="Helvetica Neue"/>
                <a:sym typeface="Helvetica Neue"/>
              </a:rPr>
              <a:t>cloud</a:t>
            </a:r>
            <a:r>
              <a:rPr kumimoji="0" lang="es-CO" sz="4000" b="0" i="0" u="none" strike="noStrike" kern="0" cap="none" spc="0" normalizeH="0" baseline="0" noProof="0" dirty="0">
                <a:ln>
                  <a:noFill/>
                </a:ln>
                <a:solidFill>
                  <a:srgbClr val="000000"/>
                </a:solidFill>
                <a:effectLst/>
                <a:uLnTx/>
                <a:uFillTx/>
                <a:latin typeface="Helvetica Neue"/>
                <a:sym typeface="Helvetica Neue"/>
              </a:rPr>
              <a:t> público.</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1" i="0" u="none" strike="noStrike" kern="0" cap="none" spc="0" normalizeH="0" baseline="0" noProof="0" dirty="0">
                <a:ln>
                  <a:noFill/>
                </a:ln>
                <a:solidFill>
                  <a:srgbClr val="000000"/>
                </a:solidFill>
                <a:effectLst/>
                <a:uLnTx/>
                <a:uFillTx/>
                <a:latin typeface="Helvetica Neue"/>
                <a:sym typeface="Helvetica Neue"/>
              </a:rPr>
              <a:t>Cloud privado: </a:t>
            </a:r>
            <a:r>
              <a:rPr kumimoji="0" lang="es-CO" sz="4000" b="0" i="0" u="none" strike="noStrike" kern="0" cap="none" spc="0" normalizeH="0" baseline="0" noProof="0" dirty="0">
                <a:ln>
                  <a:noFill/>
                </a:ln>
                <a:solidFill>
                  <a:srgbClr val="000000"/>
                </a:solidFill>
                <a:effectLst/>
                <a:uLnTx/>
                <a:uFillTx/>
                <a:latin typeface="Helvetica Neue"/>
                <a:sym typeface="Helvetica Neue"/>
              </a:rPr>
              <a:t>Los </a:t>
            </a:r>
            <a:r>
              <a:rPr kumimoji="0" lang="es-CO" sz="4000" b="0" i="0" u="none" strike="noStrike" kern="0" cap="none" spc="0" normalizeH="0" baseline="0" noProof="0" dirty="0" err="1">
                <a:ln>
                  <a:noFill/>
                </a:ln>
                <a:solidFill>
                  <a:srgbClr val="000000"/>
                </a:solidFill>
                <a:effectLst/>
                <a:uLnTx/>
                <a:uFillTx/>
                <a:latin typeface="Helvetica Neue"/>
                <a:sym typeface="Helvetica Neue"/>
              </a:rPr>
              <a:t>cloud</a:t>
            </a:r>
            <a:r>
              <a:rPr kumimoji="0" lang="es-CO" sz="4000" b="0" i="0" u="none" strike="noStrike" kern="0" cap="none" spc="0" normalizeH="0" baseline="0" noProof="0" dirty="0">
                <a:ln>
                  <a:noFill/>
                </a:ln>
                <a:solidFill>
                  <a:srgbClr val="000000"/>
                </a:solidFill>
                <a:effectLst/>
                <a:uLnTx/>
                <a:uFillTx/>
                <a:latin typeface="Helvetica Neue"/>
                <a:sym typeface="Helvetica Neue"/>
              </a:rPr>
              <a:t> privados son usadas fundamentalmente en entornos donde la seguridad de los datos es primordial. En estos entornos, el cliente es quien gestiona la infraestructura y son propietarios de servidores, red y disco.</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1" i="0" u="none" strike="noStrike" kern="0" cap="none" spc="0" normalizeH="0" baseline="0" noProof="0" dirty="0">
                <a:ln>
                  <a:noFill/>
                </a:ln>
                <a:solidFill>
                  <a:srgbClr val="000000"/>
                </a:solidFill>
                <a:effectLst/>
                <a:uLnTx/>
                <a:uFillTx/>
                <a:latin typeface="Helvetica Neue"/>
                <a:sym typeface="Helvetica Neue"/>
              </a:rPr>
              <a:t>Cloud híbrido: </a:t>
            </a:r>
            <a:r>
              <a:rPr kumimoji="0" lang="es-CO" sz="4000" b="0" i="0" u="none" strike="noStrike" kern="0" cap="none" spc="0" normalizeH="0" baseline="0" noProof="0" dirty="0">
                <a:ln>
                  <a:noFill/>
                </a:ln>
                <a:solidFill>
                  <a:srgbClr val="000000"/>
                </a:solidFill>
                <a:effectLst/>
                <a:uLnTx/>
                <a:uFillTx/>
                <a:latin typeface="Helvetica Neue"/>
                <a:sym typeface="Helvetica Neue"/>
              </a:rPr>
              <a:t>Son aquellos Cloud de los que un cliente es propietario (</a:t>
            </a:r>
            <a:r>
              <a:rPr kumimoji="0" lang="es-CO" sz="4000" b="0" i="0" u="none" strike="noStrike" kern="0" cap="none" spc="0" normalizeH="0" baseline="0" noProof="0" dirty="0" err="1">
                <a:ln>
                  <a:noFill/>
                </a:ln>
                <a:solidFill>
                  <a:srgbClr val="000000"/>
                </a:solidFill>
                <a:effectLst/>
                <a:uLnTx/>
                <a:uFillTx/>
                <a:latin typeface="Helvetica Neue"/>
                <a:sym typeface="Helvetica Neue"/>
              </a:rPr>
              <a:t>cloud</a:t>
            </a:r>
            <a:r>
              <a:rPr kumimoji="0" lang="es-CO" sz="4000" b="0" i="0" u="none" strike="noStrike" kern="0" cap="none" spc="0" normalizeH="0" baseline="0" noProof="0" dirty="0">
                <a:ln>
                  <a:noFill/>
                </a:ln>
                <a:solidFill>
                  <a:srgbClr val="000000"/>
                </a:solidFill>
                <a:effectLst/>
                <a:uLnTx/>
                <a:uFillTx/>
                <a:latin typeface="Helvetica Neue"/>
                <a:sym typeface="Helvetica Neue"/>
              </a:rPr>
              <a:t> privado) pero pone parte de su entorno a disposición de otros clientes (</a:t>
            </a:r>
            <a:r>
              <a:rPr kumimoji="0" lang="es-CO" sz="4000" b="0" i="0" u="none" strike="noStrike" kern="0" cap="none" spc="0" normalizeH="0" baseline="0" noProof="0" dirty="0" err="1">
                <a:ln>
                  <a:noFill/>
                </a:ln>
                <a:solidFill>
                  <a:srgbClr val="000000"/>
                </a:solidFill>
                <a:effectLst/>
                <a:uLnTx/>
                <a:uFillTx/>
                <a:latin typeface="Helvetica Neue"/>
                <a:sym typeface="Helvetica Neue"/>
              </a:rPr>
              <a:t>cloud</a:t>
            </a:r>
            <a:r>
              <a:rPr kumimoji="0" lang="es-CO" sz="4000" b="0" i="0" u="none" strike="noStrike" kern="0" cap="none" spc="0" normalizeH="0" baseline="0" noProof="0" dirty="0">
                <a:ln>
                  <a:noFill/>
                </a:ln>
                <a:solidFill>
                  <a:srgbClr val="000000"/>
                </a:solidFill>
                <a:effectLst/>
                <a:uLnTx/>
                <a:uFillTx/>
                <a:latin typeface="Helvetica Neue"/>
                <a:sym typeface="Helvetica Neue"/>
              </a:rPr>
              <a:t> público), combinando así las dos técnicas anteriores.</a:t>
            </a:r>
          </a:p>
        </p:txBody>
      </p:sp>
      <p:sp>
        <p:nvSpPr>
          <p:cNvPr id="3" name="Título">
            <a:extLst>
              <a:ext uri="{FF2B5EF4-FFF2-40B4-BE49-F238E27FC236}">
                <a16:creationId xmlns:a16="http://schemas.microsoft.com/office/drawing/2014/main" id="{58A99880-25EA-4BEB-B598-9C38673CEB5E}"/>
              </a:ext>
            </a:extLst>
          </p:cNvPr>
          <p:cNvSpPr txBox="1"/>
          <p:nvPr/>
        </p:nvSpPr>
        <p:spPr>
          <a:xfrm>
            <a:off x="232440" y="-114513"/>
            <a:ext cx="1025268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Modelos   Cloud</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pic>
        <p:nvPicPr>
          <p:cNvPr id="2" name="1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587" y="5421312"/>
            <a:ext cx="10184524" cy="8736122"/>
          </a:xfrm>
          <a:prstGeom prst="rect">
            <a:avLst/>
          </a:prstGeom>
        </p:spPr>
      </p:pic>
    </p:spTree>
    <p:extLst>
      <p:ext uri="{BB962C8B-B14F-4D97-AF65-F5344CB8AC3E}">
        <p14:creationId xmlns:p14="http://schemas.microsoft.com/office/powerpoint/2010/main" val="4175600337"/>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1593800"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fontScale="925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Modelos de servicios Cloud</a:t>
            </a:r>
          </a:p>
        </p:txBody>
      </p:sp>
      <p:sp>
        <p:nvSpPr>
          <p:cNvPr id="5" name="CuadroTexto 4">
            <a:extLst>
              <a:ext uri="{FF2B5EF4-FFF2-40B4-BE49-F238E27FC236}">
                <a16:creationId xmlns:a16="http://schemas.microsoft.com/office/drawing/2014/main" id="{52A3BE2E-27A4-4804-AF4F-8B080220E493}"/>
              </a:ext>
            </a:extLst>
          </p:cNvPr>
          <p:cNvSpPr txBox="1"/>
          <p:nvPr/>
        </p:nvSpPr>
        <p:spPr>
          <a:xfrm>
            <a:off x="1634520" y="3449376"/>
            <a:ext cx="8820120" cy="124033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1" i="0" u="sng" strike="noStrike" kern="0" cap="none" spc="0" normalizeH="0" baseline="0" noProof="0" dirty="0">
                <a:ln>
                  <a:noFill/>
                </a:ln>
                <a:solidFill>
                  <a:srgbClr val="000000"/>
                </a:solidFill>
                <a:effectLst/>
                <a:uLnTx/>
                <a:uFillTx/>
                <a:latin typeface="Helvetica Neue"/>
                <a:sym typeface="Helvetica Neue"/>
              </a:rPr>
              <a:t>Virtual Cloud </a:t>
            </a:r>
            <a:r>
              <a:rPr kumimoji="0" lang="es-CO" sz="4000" b="1" i="0" u="sng" strike="noStrike" kern="0" cap="none" spc="0" normalizeH="0" baseline="0" noProof="0" dirty="0" err="1">
                <a:ln>
                  <a:noFill/>
                </a:ln>
                <a:solidFill>
                  <a:srgbClr val="000000"/>
                </a:solidFill>
                <a:effectLst/>
                <a:uLnTx/>
                <a:uFillTx/>
                <a:latin typeface="Helvetica Neue"/>
                <a:sym typeface="Helvetica Neue"/>
              </a:rPr>
              <a:t>Services</a:t>
            </a:r>
            <a:endParaRPr kumimoji="0" lang="es-CO" sz="4000" b="1" i="0" u="sng"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000" b="1" i="0" u="sng"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Helvetica Neue"/>
                <a:sym typeface="Helvetica Neue"/>
              </a:rPr>
              <a:t>Servidores de nubes potentes en infraestructura empresarial con virtualización VMWARE, </a:t>
            </a:r>
            <a:r>
              <a:rPr kumimoji="0" lang="es-CO" sz="4000" b="0" i="0" u="none" strike="noStrike" kern="0" cap="none" spc="0" normalizeH="0" baseline="0" noProof="0" dirty="0" err="1">
                <a:ln>
                  <a:noFill/>
                </a:ln>
                <a:solidFill>
                  <a:srgbClr val="000000"/>
                </a:solidFill>
                <a:effectLst/>
                <a:uLnTx/>
                <a:uFillTx/>
                <a:latin typeface="Helvetica Neue"/>
                <a:sym typeface="Helvetica Neue"/>
              </a:rPr>
              <a:t>HyperV</a:t>
            </a:r>
            <a:r>
              <a:rPr kumimoji="0" lang="es-CO" sz="4000" b="0" i="0" u="none" strike="noStrike" kern="0" cap="none" spc="0" normalizeH="0" baseline="0" noProof="0" dirty="0">
                <a:ln>
                  <a:noFill/>
                </a:ln>
                <a:solidFill>
                  <a:srgbClr val="000000"/>
                </a:solidFill>
                <a:effectLst/>
                <a:uLnTx/>
                <a:uFillTx/>
                <a:latin typeface="Helvetica Neue"/>
                <a:sym typeface="Helvetica Neue"/>
              </a:rPr>
              <a:t> o KVM, siempre disponibles.</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000" b="0"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1" i="0" u="sng" strike="noStrike" kern="0" cap="none" spc="0" normalizeH="0" baseline="0" noProof="0" dirty="0" err="1">
                <a:ln>
                  <a:noFill/>
                </a:ln>
                <a:solidFill>
                  <a:srgbClr val="000000"/>
                </a:solidFill>
                <a:effectLst/>
                <a:uLnTx/>
                <a:uFillTx/>
                <a:latin typeface="Helvetica Neue"/>
                <a:sym typeface="Helvetica Neue"/>
              </a:rPr>
              <a:t>Dedicated</a:t>
            </a:r>
            <a:r>
              <a:rPr kumimoji="0" lang="es-CO" sz="4000" b="1" i="0" u="sng" strike="noStrike" kern="0" cap="none" spc="0" normalizeH="0" baseline="0" noProof="0" dirty="0">
                <a:ln>
                  <a:noFill/>
                </a:ln>
                <a:solidFill>
                  <a:srgbClr val="000000"/>
                </a:solidFill>
                <a:effectLst/>
                <a:uLnTx/>
                <a:uFillTx/>
                <a:latin typeface="Helvetica Neue"/>
                <a:sym typeface="Helvetica Neue"/>
              </a:rPr>
              <a:t> </a:t>
            </a:r>
            <a:r>
              <a:rPr kumimoji="0" lang="es-CO" sz="4000" b="1" i="0" u="sng" strike="noStrike" kern="0" cap="none" spc="0" normalizeH="0" baseline="0" noProof="0" dirty="0" err="1">
                <a:ln>
                  <a:noFill/>
                </a:ln>
                <a:solidFill>
                  <a:srgbClr val="000000"/>
                </a:solidFill>
                <a:effectLst/>
                <a:uLnTx/>
                <a:uFillTx/>
                <a:latin typeface="Helvetica Neue"/>
                <a:sym typeface="Helvetica Neue"/>
              </a:rPr>
              <a:t>Private</a:t>
            </a:r>
            <a:r>
              <a:rPr kumimoji="0" lang="es-CO" sz="4000" b="1" i="0" u="sng" strike="noStrike" kern="0" cap="none" spc="0" normalizeH="0" baseline="0" noProof="0" dirty="0">
                <a:ln>
                  <a:noFill/>
                </a:ln>
                <a:solidFill>
                  <a:srgbClr val="000000"/>
                </a:solidFill>
                <a:effectLst/>
                <a:uLnTx/>
                <a:uFillTx/>
                <a:latin typeface="Helvetica Neue"/>
                <a:sym typeface="Helvetica Neue"/>
              </a:rPr>
              <a:t> </a:t>
            </a:r>
            <a:r>
              <a:rPr kumimoji="0" lang="es-CO" sz="4000" b="1" i="0" u="sng" strike="noStrike" kern="0" cap="none" spc="0" normalizeH="0" baseline="0" noProof="0" dirty="0" err="1">
                <a:ln>
                  <a:noFill/>
                </a:ln>
                <a:solidFill>
                  <a:srgbClr val="000000"/>
                </a:solidFill>
                <a:effectLst/>
                <a:uLnTx/>
                <a:uFillTx/>
                <a:latin typeface="Helvetica Neue"/>
                <a:sym typeface="Helvetica Neue"/>
              </a:rPr>
              <a:t>Services</a:t>
            </a:r>
            <a:endParaRPr kumimoji="0" lang="es-CO" sz="4000" b="1" i="0" u="sng"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000" b="1" i="0" u="sng"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Helvetica Neue"/>
                <a:sym typeface="Helvetica Neue"/>
              </a:rPr>
              <a:t>Servidores integrados en una VLAN, con recursos dedicados, seguridad perimetral, IDS, IPS, y </a:t>
            </a:r>
            <a:r>
              <a:rPr kumimoji="0" lang="es-CO" sz="4000" b="0" i="0" u="none" strike="noStrike" kern="0" cap="none" spc="0" normalizeH="0" baseline="0" noProof="0" dirty="0" err="1">
                <a:ln>
                  <a:noFill/>
                </a:ln>
                <a:solidFill>
                  <a:srgbClr val="000000"/>
                </a:solidFill>
                <a:effectLst/>
                <a:uLnTx/>
                <a:uFillTx/>
                <a:latin typeface="Helvetica Neue"/>
                <a:sym typeface="Helvetica Neue"/>
              </a:rPr>
              <a:t>hast</a:t>
            </a:r>
            <a:r>
              <a:rPr kumimoji="0" lang="es-CO" sz="4000" b="0" i="0" u="none" strike="noStrike" kern="0" cap="none" spc="0" normalizeH="0" baseline="0" noProof="0" dirty="0">
                <a:ln>
                  <a:noFill/>
                </a:ln>
                <a:solidFill>
                  <a:srgbClr val="000000"/>
                </a:solidFill>
                <a:effectLst/>
                <a:uLnTx/>
                <a:uFillTx/>
                <a:latin typeface="Helvetica Neue"/>
                <a:sym typeface="Helvetica Neue"/>
              </a:rPr>
              <a:t> 254 </a:t>
            </a:r>
            <a:r>
              <a:rPr kumimoji="0" lang="es-CO" sz="4000" b="0" i="0" u="none" strike="noStrike" kern="0" cap="none" spc="0" normalizeH="0" baseline="0" noProof="0" dirty="0" err="1">
                <a:ln>
                  <a:noFill/>
                </a:ln>
                <a:solidFill>
                  <a:srgbClr val="000000"/>
                </a:solidFill>
                <a:effectLst/>
                <a:uLnTx/>
                <a:uFillTx/>
                <a:latin typeface="Helvetica Neue"/>
                <a:sym typeface="Helvetica Neue"/>
              </a:rPr>
              <a:t>IPs</a:t>
            </a:r>
            <a:r>
              <a:rPr kumimoji="0" lang="es-CO" sz="4000" b="0" i="0" u="none" strike="noStrike" kern="0" cap="none" spc="0" normalizeH="0" baseline="0" noProof="0" dirty="0">
                <a:ln>
                  <a:noFill/>
                </a:ln>
                <a:solidFill>
                  <a:srgbClr val="000000"/>
                </a:solidFill>
                <a:effectLst/>
                <a:uLnTx/>
                <a:uFillTx/>
                <a:latin typeface="Helvetica Neue"/>
                <a:sym typeface="Helvetica Neue"/>
              </a:rPr>
              <a:t> internas, conectadas por 10Gbps </a:t>
            </a:r>
            <a:r>
              <a:rPr kumimoji="0" lang="es-CO" sz="4000" b="0" i="0" u="none" strike="noStrike" kern="0" cap="none" spc="0" normalizeH="0" baseline="0" noProof="0" dirty="0" err="1">
                <a:ln>
                  <a:noFill/>
                </a:ln>
                <a:solidFill>
                  <a:srgbClr val="000000"/>
                </a:solidFill>
                <a:effectLst/>
                <a:uLnTx/>
                <a:uFillTx/>
                <a:latin typeface="Helvetica Neue"/>
                <a:sym typeface="Helvetica Neue"/>
              </a:rPr>
              <a:t>Fiber</a:t>
            </a:r>
            <a:r>
              <a:rPr kumimoji="0" lang="es-CO" sz="4000" b="0" i="0" u="none" strike="noStrike" kern="0" cap="none" spc="0" normalizeH="0" baseline="0" noProof="0" dirty="0">
                <a:ln>
                  <a:noFill/>
                </a:ln>
                <a:solidFill>
                  <a:srgbClr val="000000"/>
                </a:solidFill>
                <a:effectLst/>
                <a:uLnTx/>
                <a:uFillTx/>
                <a:latin typeface="Helvetica Neue"/>
                <a:sym typeface="Helvetica Neue"/>
              </a:rPr>
              <a:t> </a:t>
            </a:r>
            <a:r>
              <a:rPr kumimoji="0" lang="es-CO" sz="4000" b="0" i="0" u="none" strike="noStrike" kern="0" cap="none" spc="0" normalizeH="0" baseline="0" noProof="0" dirty="0" err="1">
                <a:ln>
                  <a:noFill/>
                </a:ln>
                <a:solidFill>
                  <a:srgbClr val="000000"/>
                </a:solidFill>
                <a:effectLst/>
                <a:uLnTx/>
                <a:uFillTx/>
                <a:latin typeface="Helvetica Neue"/>
                <a:sym typeface="Helvetica Neue"/>
              </a:rPr>
              <a:t>Channel</a:t>
            </a:r>
            <a:r>
              <a:rPr kumimoji="0" lang="es-CO" sz="4000" b="0" i="0" u="none" strike="noStrike" kern="0" cap="none" spc="0" normalizeH="0" baseline="0" noProof="0" dirty="0">
                <a:ln>
                  <a:noFill/>
                </a:ln>
                <a:solidFill>
                  <a:srgbClr val="000000"/>
                </a:solidFill>
                <a:effectLst/>
                <a:uLnTx/>
                <a:uFillTx/>
                <a:latin typeface="Helvetica Neue"/>
                <a:sym typeface="Helvetica Neue"/>
              </a:rPr>
              <a:t> entre ellos.</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1" i="0" u="sng" strike="noStrike" kern="0" cap="none" spc="0" normalizeH="0" baseline="0" noProof="0" dirty="0" err="1">
                <a:ln>
                  <a:noFill/>
                </a:ln>
                <a:solidFill>
                  <a:srgbClr val="000000"/>
                </a:solidFill>
                <a:effectLst/>
                <a:uLnTx/>
                <a:uFillTx/>
                <a:latin typeface="Helvetica Neue"/>
                <a:sym typeface="Helvetica Neue"/>
              </a:rPr>
              <a:t>Baremetal</a:t>
            </a:r>
            <a:r>
              <a:rPr kumimoji="0" lang="es-CO" sz="4000" b="1" i="0" u="sng" strike="noStrike" kern="0" cap="none" spc="0" normalizeH="0" baseline="0" noProof="0" dirty="0">
                <a:ln>
                  <a:noFill/>
                </a:ln>
                <a:solidFill>
                  <a:srgbClr val="000000"/>
                </a:solidFill>
                <a:effectLst/>
                <a:uLnTx/>
                <a:uFillTx/>
                <a:latin typeface="Helvetica Neue"/>
                <a:sym typeface="Helvetica Neue"/>
              </a:rPr>
              <a:t> Cloud </a:t>
            </a:r>
            <a:r>
              <a:rPr kumimoji="0" lang="es-CO" sz="4000" b="1" i="0" u="sng" strike="noStrike" kern="0" cap="none" spc="0" normalizeH="0" baseline="0" noProof="0" dirty="0" err="1">
                <a:ln>
                  <a:noFill/>
                </a:ln>
                <a:solidFill>
                  <a:srgbClr val="000000"/>
                </a:solidFill>
                <a:effectLst/>
                <a:uLnTx/>
                <a:uFillTx/>
                <a:latin typeface="Helvetica Neue"/>
                <a:sym typeface="Helvetica Neue"/>
              </a:rPr>
              <a:t>Hosting</a:t>
            </a:r>
            <a:endParaRPr kumimoji="0" lang="es-CO" sz="4000" b="1" i="0" u="sng"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000" b="1" i="0" u="sng"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000" b="0" i="0" u="none" strike="noStrike" kern="0" cap="none" spc="0" normalizeH="0" baseline="0" noProof="0" dirty="0">
                <a:ln>
                  <a:noFill/>
                </a:ln>
                <a:solidFill>
                  <a:srgbClr val="000000"/>
                </a:solidFill>
                <a:effectLst/>
                <a:uLnTx/>
                <a:uFillTx/>
                <a:latin typeface="Helvetica Neue"/>
                <a:sym typeface="Helvetica Neue"/>
              </a:rPr>
              <a:t>Alojamiento empresarial totalmente administrado con soporte de conmutación por error y balanceo de carga.</a:t>
            </a:r>
          </a:p>
        </p:txBody>
      </p:sp>
      <p:sp>
        <p:nvSpPr>
          <p:cNvPr id="3" name="AutoShape 2" descr="Modelos de Servicios Cloud Computing - Verbo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43239" rtl="0" eaLnBrk="1" fontAlgn="auto" latinLnBrk="0" hangingPunct="0">
              <a:lnSpc>
                <a:spcPct val="100000"/>
              </a:lnSpc>
              <a:spcBef>
                <a:spcPts val="0"/>
              </a:spcBef>
              <a:spcAft>
                <a:spcPts val="0"/>
              </a:spcAft>
              <a:buClrTx/>
              <a:buSzTx/>
              <a:buFontTx/>
              <a:buNone/>
              <a:tabLst/>
              <a:defRPr/>
            </a:pPr>
            <a:endParaRPr kumimoji="0" lang="es-CO" sz="3600" b="1" i="0" u="none" strike="noStrike" kern="0" cap="none" spc="0" normalizeH="0" baseline="0" noProof="0">
              <a:ln>
                <a:noFill/>
              </a:ln>
              <a:solidFill>
                <a:srgbClr val="FFFFFF"/>
              </a:solidFill>
              <a:effectLst/>
              <a:uLnTx/>
              <a:uFillTx/>
              <a:latin typeface="Helvetica Neue"/>
              <a:sym typeface="Helvetica Neue"/>
            </a:endParaRPr>
          </a:p>
        </p:txBody>
      </p:sp>
      <p:pic>
        <p:nvPicPr>
          <p:cNvPr id="5124" name="Picture 4" descr="Modelos de Servicios Cloud Computing - Verbo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58085" y="4917691"/>
            <a:ext cx="8953500" cy="7505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466209"/>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925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Implementación de proyectos de Big Data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5" name="CuadroTexto 4">
            <a:extLst>
              <a:ext uri="{FF2B5EF4-FFF2-40B4-BE49-F238E27FC236}">
                <a16:creationId xmlns:a16="http://schemas.microsoft.com/office/drawing/2014/main" id="{52A3BE2E-27A4-4804-AF4F-8B080220E493}"/>
              </a:ext>
            </a:extLst>
          </p:cNvPr>
          <p:cNvSpPr txBox="1"/>
          <p:nvPr/>
        </p:nvSpPr>
        <p:spPr>
          <a:xfrm>
            <a:off x="1442100" y="4082098"/>
            <a:ext cx="21499800" cy="68945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t>
            </a:r>
          </a:p>
          <a:p>
            <a:pPr marL="914400" marR="0" lvl="0" indent="-914400" algn="l" defTabSz="943239" rtl="0" eaLnBrk="1" fontAlgn="auto" latinLnBrk="0" hangingPunct="0">
              <a:lnSpc>
                <a:spcPct val="100000"/>
              </a:lnSpc>
              <a:spcBef>
                <a:spcPts val="0"/>
              </a:spcBef>
              <a:spcAft>
                <a:spcPts val="0"/>
              </a:spcAft>
              <a:buClrTx/>
              <a:buSzTx/>
              <a:buFontTx/>
              <a:buAutoNum type="arabicPeriod"/>
              <a:tabLst/>
              <a:defRPr/>
            </a:pPr>
            <a:r>
              <a:rPr kumimoji="0" lang="es-CO" sz="4800" b="1" i="0" u="none" strike="noStrike" kern="0" cap="none" spc="0" normalizeH="0" baseline="0" noProof="0" dirty="0">
                <a:ln>
                  <a:noFill/>
                </a:ln>
                <a:solidFill>
                  <a:srgbClr val="000000"/>
                </a:solidFill>
                <a:effectLst/>
                <a:uLnTx/>
                <a:uFillTx/>
                <a:latin typeface="Helvetica Neue"/>
                <a:sym typeface="Helvetica Neue"/>
              </a:rPr>
              <a:t>Definición de los elementos básicos: </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1" i="0" u="none" strike="noStrike" kern="0" cap="none" spc="0" normalizeH="0" baseline="0" noProof="0" dirty="0">
                <a:ln>
                  <a:noFill/>
                </a:ln>
                <a:solidFill>
                  <a:srgbClr val="000000"/>
                </a:solidFill>
                <a:effectLst/>
                <a:uLnTx/>
                <a:uFillTx/>
                <a:latin typeface="Helvetica Neue"/>
                <a:sym typeface="Helvetica Neue"/>
              </a:rPr>
              <a:t>     objetivo y equipo.</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800" b="1"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Helvetica Neue"/>
                <a:sym typeface="Helvetica Neue"/>
              </a:rPr>
              <a:t>El primer paso básico en </a:t>
            </a:r>
            <a:r>
              <a:rPr kumimoji="0" lang="es-CO" sz="4800" b="1" i="0" u="none" strike="noStrike" kern="0" cap="none" spc="0" normalizeH="0" baseline="0" noProof="0" dirty="0">
                <a:ln>
                  <a:noFill/>
                </a:ln>
                <a:solidFill>
                  <a:srgbClr val="000000"/>
                </a:solidFill>
                <a:effectLst/>
                <a:uLnTx/>
                <a:uFillTx/>
                <a:latin typeface="Helvetica Neue"/>
                <a:sym typeface="Helvetica Neue"/>
              </a:rPr>
              <a:t>estrategias de Big Data</a:t>
            </a:r>
            <a:r>
              <a:rPr kumimoji="0" lang="es-CO" sz="4800" b="0" i="0" u="none" strike="noStrike" kern="0" cap="none" spc="0" normalizeH="0" baseline="0" noProof="0" dirty="0">
                <a:ln>
                  <a:noFill/>
                </a:ln>
                <a:solidFill>
                  <a:srgbClr val="000000"/>
                </a:solidFill>
                <a:effectLst/>
                <a:uLnTx/>
                <a:uFillTx/>
                <a:latin typeface="Helvetica Neue"/>
                <a:sym typeface="Helvetica Neue"/>
              </a:rPr>
              <a:t> es definir el objetivo que queremos conseguir. A partir de ello, será más fácil determinar qué recursos necesitamos y desglosar el proyecto en tareas. Posteriormente, cada una de las tareas puede tener objetivos propios que ayudarán a conseguir el fin final del proyecto.</a:t>
            </a:r>
          </a:p>
        </p:txBody>
      </p:sp>
    </p:spTree>
    <p:extLst>
      <p:ext uri="{BB962C8B-B14F-4D97-AF65-F5344CB8AC3E}">
        <p14:creationId xmlns:p14="http://schemas.microsoft.com/office/powerpoint/2010/main" val="851690610"/>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925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Implementación de proyectos de Big Data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5" name="CuadroTexto 4">
            <a:extLst>
              <a:ext uri="{FF2B5EF4-FFF2-40B4-BE49-F238E27FC236}">
                <a16:creationId xmlns:a16="http://schemas.microsoft.com/office/drawing/2014/main" id="{52A3BE2E-27A4-4804-AF4F-8B080220E493}"/>
              </a:ext>
            </a:extLst>
          </p:cNvPr>
          <p:cNvSpPr txBox="1"/>
          <p:nvPr/>
        </p:nvSpPr>
        <p:spPr>
          <a:xfrm>
            <a:off x="1634520" y="5057458"/>
            <a:ext cx="21499800" cy="91105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l"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1" i="0" u="none" strike="noStrike" kern="0" cap="none" spc="0" normalizeH="0" baseline="0" noProof="0" dirty="0">
                <a:ln>
                  <a:noFill/>
                </a:ln>
                <a:solidFill>
                  <a:srgbClr val="000000"/>
                </a:solidFill>
                <a:effectLst/>
                <a:uLnTx/>
                <a:uFillTx/>
                <a:latin typeface="Helvetica Neue"/>
                <a:sym typeface="Helvetica Neue"/>
              </a:rPr>
              <a:t>2. Determinar los datos a integrar</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800" b="1"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Helvetica Neue"/>
                <a:sym typeface="Helvetica Neue"/>
              </a:rPr>
              <a:t>En esta fase del proyecto de Big Data habrá que decidir </a:t>
            </a:r>
            <a:r>
              <a:rPr kumimoji="0" lang="es-CO" sz="4800" b="1" i="0" u="none" strike="noStrike" kern="0" cap="none" spc="0" normalizeH="0" baseline="0" noProof="0" dirty="0">
                <a:ln>
                  <a:noFill/>
                </a:ln>
                <a:solidFill>
                  <a:srgbClr val="000000"/>
                </a:solidFill>
                <a:effectLst/>
                <a:uLnTx/>
                <a:uFillTx/>
                <a:latin typeface="Helvetica Neue"/>
                <a:sym typeface="Helvetica Neue"/>
              </a:rPr>
              <a:t>qué fuentes de datos se van a utilizar</a:t>
            </a:r>
            <a:r>
              <a:rPr kumimoji="0" lang="es-CO" sz="4800" b="0" i="0" u="none" strike="noStrike" kern="0" cap="none" spc="0" normalizeH="0" baseline="0" noProof="0" dirty="0">
                <a:ln>
                  <a:noFill/>
                </a:ln>
                <a:solidFill>
                  <a:srgbClr val="000000"/>
                </a:solidFill>
                <a:effectLst/>
                <a:uLnTx/>
                <a:uFillTx/>
                <a:latin typeface="Helvetica Neue"/>
                <a:sym typeface="Helvetica Neue"/>
              </a:rPr>
              <a:t>. Es decir, de dónde se van a sacar los datos. Para ello, lo mejor es trabajar en dos áreas. Por un lado, desde el área de negocio de la empresa se debe determinar qué datos realmente necesitan y para qué. Por otro lado, hay que trabajar el área de las propias fuentes de datos. Es decir, analizar los sistemas de la empresa para entender qué fuentes de datos existen. Esta fase debe acabar con un documento que incluya las diferentes dimensiones y métricas imprescindibles para cubrir el objetivo  del proyecto.</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800" b="0" i="0" u="none" strike="noStrike" kern="0" cap="none" spc="0" normalizeH="0" baseline="0" noProof="0" dirty="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092335362"/>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925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Implementación de proyectos de Big Data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5" name="CuadroTexto 4">
            <a:extLst>
              <a:ext uri="{FF2B5EF4-FFF2-40B4-BE49-F238E27FC236}">
                <a16:creationId xmlns:a16="http://schemas.microsoft.com/office/drawing/2014/main" id="{52A3BE2E-27A4-4804-AF4F-8B080220E493}"/>
              </a:ext>
            </a:extLst>
          </p:cNvPr>
          <p:cNvSpPr txBox="1"/>
          <p:nvPr/>
        </p:nvSpPr>
        <p:spPr>
          <a:xfrm>
            <a:off x="1634520" y="5057458"/>
            <a:ext cx="21499800" cy="105878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l"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1" i="0" u="none" strike="noStrike" kern="0" cap="none" spc="0" normalizeH="0" baseline="0" noProof="0" dirty="0">
                <a:ln>
                  <a:noFill/>
                </a:ln>
                <a:solidFill>
                  <a:srgbClr val="000000"/>
                </a:solidFill>
                <a:effectLst/>
                <a:uLnTx/>
                <a:uFillTx/>
                <a:latin typeface="Helvetica Neue"/>
                <a:sym typeface="Helvetica Neue"/>
              </a:rPr>
              <a:t>3. Integrar los datos</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800" b="1"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Helvetica Neue"/>
                <a:sym typeface="Helvetica Neue"/>
              </a:rPr>
              <a:t>Una vez se tienen los datos y la utilidad que queremos darle, el siguiente paso en el proyecto de Big Data es integrarlos. Esto se conoce como procesos ETL (</a:t>
            </a:r>
            <a:r>
              <a:rPr kumimoji="0" lang="es-CO" sz="4800" b="0" i="0" u="none" strike="noStrike" kern="0" cap="none" spc="0" normalizeH="0" baseline="0" noProof="0" dirty="0" err="1">
                <a:ln>
                  <a:noFill/>
                </a:ln>
                <a:solidFill>
                  <a:srgbClr val="000000"/>
                </a:solidFill>
                <a:effectLst/>
                <a:uLnTx/>
                <a:uFillTx/>
                <a:latin typeface="Helvetica Neue"/>
                <a:sym typeface="Helvetica Neue"/>
              </a:rPr>
              <a:t>Extract</a:t>
            </a:r>
            <a:r>
              <a:rPr kumimoji="0" lang="es-CO" sz="4800" b="0" i="0" u="none" strike="noStrike" kern="0" cap="none" spc="0" normalizeH="0" baseline="0" noProof="0" dirty="0">
                <a:ln>
                  <a:noFill/>
                </a:ln>
                <a:solidFill>
                  <a:srgbClr val="000000"/>
                </a:solidFill>
                <a:effectLst/>
                <a:uLnTx/>
                <a:uFillTx/>
                <a:latin typeface="Helvetica Neue"/>
                <a:sym typeface="Helvetica Neue"/>
              </a:rPr>
              <a:t>, </a:t>
            </a:r>
            <a:r>
              <a:rPr kumimoji="0" lang="es-CO" sz="4800" b="0" i="0" u="none" strike="noStrike" kern="0" cap="none" spc="0" normalizeH="0" baseline="0" noProof="0" dirty="0" err="1">
                <a:ln>
                  <a:noFill/>
                </a:ln>
                <a:solidFill>
                  <a:srgbClr val="000000"/>
                </a:solidFill>
                <a:effectLst/>
                <a:uLnTx/>
                <a:uFillTx/>
                <a:latin typeface="Helvetica Neue"/>
                <a:sym typeface="Helvetica Neue"/>
              </a:rPr>
              <a:t>Transform</a:t>
            </a:r>
            <a:r>
              <a:rPr kumimoji="0" lang="es-CO" sz="4800" b="0" i="0" u="none" strike="noStrike" kern="0" cap="none" spc="0" normalizeH="0" baseline="0" noProof="0" dirty="0">
                <a:ln>
                  <a:noFill/>
                </a:ln>
                <a:solidFill>
                  <a:srgbClr val="000000"/>
                </a:solidFill>
                <a:effectLst/>
                <a:uLnTx/>
                <a:uFillTx/>
                <a:latin typeface="Helvetica Neue"/>
                <a:sym typeface="Helvetica Neue"/>
              </a:rPr>
              <a:t> and Load). </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Helvetica Neue"/>
                <a:sym typeface="Helvetica Neue"/>
              </a:rPr>
              <a:t> Herramientas habituales en proyectos de Big Data como </a:t>
            </a:r>
            <a:r>
              <a:rPr kumimoji="0" lang="es-CO" sz="4800" b="0" i="0" u="none" strike="noStrike" kern="0" cap="none" spc="0" normalizeH="0" baseline="0" noProof="0" dirty="0" err="1">
                <a:ln>
                  <a:noFill/>
                </a:ln>
                <a:solidFill>
                  <a:srgbClr val="000000"/>
                </a:solidFill>
                <a:effectLst/>
                <a:uLnTx/>
                <a:uFillTx/>
                <a:latin typeface="Helvetica Neue"/>
                <a:sym typeface="Helvetica Neue"/>
              </a:rPr>
              <a:t>Hadoop</a:t>
            </a:r>
            <a:r>
              <a:rPr kumimoji="0" lang="es-CO" sz="4800" b="0" i="0" u="none" strike="noStrike" kern="0" cap="none" spc="0" normalizeH="0" baseline="0" noProof="0" dirty="0">
                <a:ln>
                  <a:noFill/>
                </a:ln>
                <a:solidFill>
                  <a:srgbClr val="000000"/>
                </a:solidFill>
                <a:effectLst/>
                <a:uLnTx/>
                <a:uFillTx/>
                <a:latin typeface="Helvetica Neue"/>
                <a:sym typeface="Helvetica Neue"/>
              </a:rPr>
              <a:t> o Bases de Datos </a:t>
            </a:r>
            <a:r>
              <a:rPr kumimoji="0" lang="es-CO" sz="4800" b="0" i="0" u="none" strike="noStrike" kern="0" cap="none" spc="0" normalizeH="0" baseline="0" noProof="0" dirty="0" err="1">
                <a:ln>
                  <a:noFill/>
                </a:ln>
                <a:solidFill>
                  <a:srgbClr val="000000"/>
                </a:solidFill>
                <a:effectLst/>
                <a:uLnTx/>
                <a:uFillTx/>
                <a:latin typeface="Helvetica Neue"/>
                <a:sym typeface="Helvetica Neue"/>
              </a:rPr>
              <a:t>NoSQL</a:t>
            </a:r>
            <a:r>
              <a:rPr kumimoji="0" lang="es-CO" sz="4800" b="0" i="0" u="none" strike="noStrike" kern="0" cap="none" spc="0" normalizeH="0" baseline="0" noProof="0" dirty="0">
                <a:ln>
                  <a:noFill/>
                </a:ln>
                <a:solidFill>
                  <a:srgbClr val="000000"/>
                </a:solidFill>
                <a:effectLst/>
                <a:uLnTx/>
                <a:uFillTx/>
                <a:latin typeface="Helvetica Neue"/>
                <a:sym typeface="Helvetica Neue"/>
              </a:rPr>
              <a:t> (</a:t>
            </a:r>
            <a:r>
              <a:rPr kumimoji="0" lang="es-CO" sz="4800" b="0" i="0" u="none" strike="noStrike" kern="0" cap="none" spc="0" normalizeH="0" baseline="0" noProof="0" dirty="0" err="1">
                <a:ln>
                  <a:noFill/>
                </a:ln>
                <a:solidFill>
                  <a:srgbClr val="000000"/>
                </a:solidFill>
                <a:effectLst/>
                <a:uLnTx/>
                <a:uFillTx/>
                <a:latin typeface="Helvetica Neue"/>
                <a:sym typeface="Helvetica Neue"/>
              </a:rPr>
              <a:t>MongoDB</a:t>
            </a:r>
            <a:r>
              <a:rPr kumimoji="0" lang="es-CO" sz="4800" b="0" i="0" u="none" strike="noStrike" kern="0" cap="none" spc="0" normalizeH="0" baseline="0" noProof="0" dirty="0">
                <a:ln>
                  <a:noFill/>
                </a:ln>
                <a:solidFill>
                  <a:srgbClr val="000000"/>
                </a:solidFill>
                <a:effectLst/>
                <a:uLnTx/>
                <a:uFillTx/>
                <a:latin typeface="Helvetica Neue"/>
                <a:sym typeface="Helvetica Neue"/>
              </a:rPr>
              <a:t>, </a:t>
            </a:r>
            <a:r>
              <a:rPr kumimoji="0" lang="es-CO" sz="4800" b="0" i="0" u="none" strike="noStrike" kern="0" cap="none" spc="0" normalizeH="0" baseline="0" noProof="0" dirty="0" err="1">
                <a:ln>
                  <a:noFill/>
                </a:ln>
                <a:solidFill>
                  <a:srgbClr val="000000"/>
                </a:solidFill>
                <a:effectLst/>
                <a:uLnTx/>
                <a:uFillTx/>
                <a:latin typeface="Helvetica Neue"/>
                <a:sym typeface="Helvetica Neue"/>
              </a:rPr>
              <a:t>Cassandra</a:t>
            </a:r>
            <a:r>
              <a:rPr kumimoji="0" lang="es-CO" sz="4800" b="0" i="0" u="none" strike="noStrike" kern="0" cap="none" spc="0" normalizeH="0" baseline="0" noProof="0" dirty="0">
                <a:ln>
                  <a:noFill/>
                </a:ln>
                <a:solidFill>
                  <a:srgbClr val="000000"/>
                </a:solidFill>
                <a:effectLst/>
                <a:uLnTx/>
                <a:uFillTx/>
                <a:latin typeface="Helvetica Neue"/>
                <a:sym typeface="Helvetica Neue"/>
              </a:rPr>
              <a:t> o </a:t>
            </a:r>
            <a:r>
              <a:rPr kumimoji="0" lang="es-CO" sz="4800" b="0" i="0" u="none" strike="noStrike" kern="0" cap="none" spc="0" normalizeH="0" baseline="0" noProof="0" dirty="0" err="1">
                <a:ln>
                  <a:noFill/>
                </a:ln>
                <a:solidFill>
                  <a:srgbClr val="000000"/>
                </a:solidFill>
                <a:effectLst/>
                <a:uLnTx/>
                <a:uFillTx/>
                <a:latin typeface="Helvetica Neue"/>
                <a:sym typeface="Helvetica Neue"/>
              </a:rPr>
              <a:t>HBase</a:t>
            </a:r>
            <a:r>
              <a:rPr kumimoji="0" lang="es-CO" sz="4800" b="0" i="0" u="none" strike="noStrike" kern="0" cap="none" spc="0" normalizeH="0" baseline="0" noProof="0" dirty="0">
                <a:ln>
                  <a:noFill/>
                </a:ln>
                <a:solidFill>
                  <a:srgbClr val="000000"/>
                </a:solidFill>
                <a:effectLst/>
                <a:uLnTx/>
                <a:uFillTx/>
                <a:latin typeface="Helvetica Neue"/>
                <a:sym typeface="Helvetica Neue"/>
              </a:rPr>
              <a:t>) tienen su propio enfoque a la hora de extraer y subir datos.</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Helvetica Neue"/>
                <a:sym typeface="Helvetica Neue"/>
              </a:rPr>
              <a:t>Se deben desarrollar servicios que permitan cualificar el dato como consistente y real. Por último, se debe integrar en el </a:t>
            </a:r>
            <a:r>
              <a:rPr kumimoji="0" lang="es-CO" sz="4800" b="0" i="0" u="none" strike="noStrike" kern="0" cap="none" spc="0" normalizeH="0" baseline="0" noProof="0" dirty="0" err="1">
                <a:ln>
                  <a:noFill/>
                </a:ln>
                <a:solidFill>
                  <a:srgbClr val="000000"/>
                </a:solidFill>
                <a:effectLst/>
                <a:uLnTx/>
                <a:uFillTx/>
                <a:latin typeface="Helvetica Neue"/>
                <a:sym typeface="Helvetica Neue"/>
              </a:rPr>
              <a:t>timing</a:t>
            </a:r>
            <a:r>
              <a:rPr kumimoji="0" lang="es-CO" sz="4800" b="0" i="0" u="none" strike="noStrike" kern="0" cap="none" spc="0" normalizeH="0" baseline="0" noProof="0" dirty="0">
                <a:ln>
                  <a:noFill/>
                </a:ln>
                <a:solidFill>
                  <a:srgbClr val="000000"/>
                </a:solidFill>
                <a:effectLst/>
                <a:uLnTx/>
                <a:uFillTx/>
                <a:latin typeface="Helvetica Neue"/>
                <a:sym typeface="Helvetica Neue"/>
              </a:rPr>
              <a:t> adecuado para que la operativa o los análisis sean relevantes para la organización.</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Helvetica Neue"/>
                <a:sym typeface="Helvetica Neue"/>
              </a:rPr>
              <a:t>.</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800" b="0" i="0" u="none" strike="noStrike" kern="0" cap="none" spc="0" normalizeH="0" baseline="0" noProof="0" dirty="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1706795350"/>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925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Implementación de proyectos de Big Data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5" name="CuadroTexto 4">
            <a:extLst>
              <a:ext uri="{FF2B5EF4-FFF2-40B4-BE49-F238E27FC236}">
                <a16:creationId xmlns:a16="http://schemas.microsoft.com/office/drawing/2014/main" id="{52A3BE2E-27A4-4804-AF4F-8B080220E493}"/>
              </a:ext>
            </a:extLst>
          </p:cNvPr>
          <p:cNvSpPr txBox="1"/>
          <p:nvPr/>
        </p:nvSpPr>
        <p:spPr>
          <a:xfrm>
            <a:off x="1634520" y="5057458"/>
            <a:ext cx="21499800" cy="61559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l"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1" i="0" u="none" strike="noStrike" kern="0" cap="none" spc="0" normalizeH="0" baseline="0" noProof="0" dirty="0">
                <a:ln>
                  <a:noFill/>
                </a:ln>
                <a:solidFill>
                  <a:srgbClr val="000000"/>
                </a:solidFill>
                <a:effectLst/>
                <a:uLnTx/>
                <a:uFillTx/>
                <a:latin typeface="Helvetica Neue"/>
                <a:sym typeface="Helvetica Neue"/>
              </a:rPr>
              <a:t>4. Análisis de datos dentro del proyecto</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800" b="1" i="0" u="none" strike="noStrike" kern="0" cap="none" spc="0" normalizeH="0" baseline="0" noProof="0" dirty="0">
              <a:ln>
                <a:noFill/>
              </a:ln>
              <a:solidFill>
                <a:srgbClr val="000000"/>
              </a:solidFill>
              <a:effectLst/>
              <a:uLnTx/>
              <a:uFillTx/>
              <a:latin typeface="Helvetica Neue"/>
              <a:sym typeface="Helvetica Neue"/>
            </a:endParaRP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Helvetica Neue"/>
                <a:sym typeface="Helvetica Neue"/>
              </a:rPr>
              <a:t>La última </a:t>
            </a:r>
            <a:r>
              <a:rPr kumimoji="0" lang="es-CO" sz="4800" b="1" i="0" u="none" strike="noStrike" kern="0" cap="none" spc="0" normalizeH="0" baseline="0" noProof="0" dirty="0">
                <a:ln>
                  <a:noFill/>
                </a:ln>
                <a:solidFill>
                  <a:srgbClr val="000000"/>
                </a:solidFill>
                <a:effectLst/>
                <a:uLnTx/>
                <a:uFillTx/>
                <a:latin typeface="Helvetica Neue"/>
                <a:sym typeface="Helvetica Neue"/>
              </a:rPr>
              <a:t>fase para implantar un proyecto de Big Data</a:t>
            </a:r>
            <a:r>
              <a:rPr kumimoji="0" lang="es-CO" sz="4800" b="0" i="0" u="none" strike="noStrike" kern="0" cap="none" spc="0" normalizeH="0" baseline="0" noProof="0" dirty="0">
                <a:ln>
                  <a:noFill/>
                </a:ln>
                <a:solidFill>
                  <a:srgbClr val="000000"/>
                </a:solidFill>
                <a:effectLst/>
                <a:uLnTx/>
                <a:uFillTx/>
                <a:latin typeface="Helvetica Neue"/>
                <a:sym typeface="Helvetica Neue"/>
              </a:rPr>
              <a:t> en una empresa es el análisis de los propios datos. Esto permitirá que el proyecto sea operativo y se pueda controlar su correcto funcionamiento.</a:t>
            </a:r>
          </a:p>
          <a:p>
            <a:pPr marL="0" marR="0" lvl="0" indent="0" algn="l" defTabSz="943239" rtl="0" eaLnBrk="1" fontAlgn="auto" latinLnBrk="0" hangingPunct="0">
              <a:lnSpc>
                <a:spcPct val="100000"/>
              </a:lnSpc>
              <a:spcBef>
                <a:spcPts val="0"/>
              </a:spcBef>
              <a:spcAft>
                <a:spcPts val="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Helvetica Neue"/>
                <a:sym typeface="Helvetica Neue"/>
              </a:rPr>
              <a:t>.</a:t>
            </a:r>
          </a:p>
          <a:p>
            <a:pPr marL="0" marR="0" lvl="0" indent="0" algn="l" defTabSz="943239" rtl="0" eaLnBrk="1" fontAlgn="auto" latinLnBrk="0" hangingPunct="0">
              <a:lnSpc>
                <a:spcPct val="100000"/>
              </a:lnSpc>
              <a:spcBef>
                <a:spcPts val="0"/>
              </a:spcBef>
              <a:spcAft>
                <a:spcPts val="0"/>
              </a:spcAft>
              <a:buClrTx/>
              <a:buSzTx/>
              <a:buFontTx/>
              <a:buNone/>
              <a:tabLst/>
              <a:defRPr/>
            </a:pPr>
            <a:endParaRPr kumimoji="0" lang="es-CO" sz="4800" b="0" i="0" u="none" strike="noStrike" kern="0" cap="none" spc="0" normalizeH="0" baseline="0" noProof="0" dirty="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042468466"/>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925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Implementación de proyectos de Big Data- </a:t>
            </a:r>
            <a:r>
              <a:rPr kumimoji="0" lang="es-CO" sz="10000" b="1" i="0" u="none" strike="noStrike" kern="0" cap="none" spc="0" normalizeH="0" baseline="0" noProof="0" dirty="0" err="1">
                <a:ln>
                  <a:noFill/>
                </a:ln>
                <a:solidFill>
                  <a:srgbClr val="FFFFFF"/>
                </a:solidFill>
                <a:effectLst/>
                <a:uLnTx/>
                <a:uFillTx/>
                <a:latin typeface="Calibri"/>
                <a:cs typeface="Calibri"/>
                <a:sym typeface="Calibri"/>
              </a:rPr>
              <a:t>Analitica</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pic>
        <p:nvPicPr>
          <p:cNvPr id="2" name="1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5141" y="3614423"/>
            <a:ext cx="20495006" cy="11583533"/>
          </a:xfrm>
          <a:prstGeom prst="rect">
            <a:avLst/>
          </a:prstGeom>
        </p:spPr>
      </p:pic>
    </p:spTree>
    <p:extLst>
      <p:ext uri="{BB962C8B-B14F-4D97-AF65-F5344CB8AC3E}">
        <p14:creationId xmlns:p14="http://schemas.microsoft.com/office/powerpoint/2010/main" val="1091234110"/>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fontScale="92500" lnSpcReduction="10000"/>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Implementación de proyectos de Big Data- Roles</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pic>
        <p:nvPicPr>
          <p:cNvPr id="3" name="2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7481" y="3575269"/>
            <a:ext cx="17265871" cy="11533220"/>
          </a:xfrm>
          <a:prstGeom prst="rect">
            <a:avLst/>
          </a:prstGeom>
        </p:spPr>
      </p:pic>
    </p:spTree>
    <p:extLst>
      <p:ext uri="{BB962C8B-B14F-4D97-AF65-F5344CB8AC3E}">
        <p14:creationId xmlns:p14="http://schemas.microsoft.com/office/powerpoint/2010/main" val="302666327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13056839"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fontScale="92500"/>
          </a:bodyPr>
          <a:lstStyle>
            <a:lvl1pPr marL="38100" marR="38100" indent="12700">
              <a:lnSpc>
                <a:spcPct val="80000"/>
              </a:lnSpc>
              <a:spcBef>
                <a:spcPts val="100"/>
              </a:spcBef>
              <a:defRPr sz="10000">
                <a:latin typeface="Calibri"/>
                <a:ea typeface="Calibri"/>
                <a:cs typeface="Calibri"/>
                <a:sym typeface="Calibri"/>
              </a:defRPr>
            </a:lvl1pPr>
          </a:lstStyle>
          <a:p>
            <a:r>
              <a:rPr lang="es-CO" dirty="0"/>
              <a:t>REVOLUCIÓN INDUSTRIAL </a:t>
            </a:r>
            <a:r>
              <a:rPr dirty="0"/>
              <a:t> </a:t>
            </a:r>
          </a:p>
        </p:txBody>
      </p:sp>
      <p:sp>
        <p:nvSpPr>
          <p:cNvPr id="2" name="CuadroTexto 1">
            <a:extLst>
              <a:ext uri="{FF2B5EF4-FFF2-40B4-BE49-F238E27FC236}">
                <a16:creationId xmlns:a16="http://schemas.microsoft.com/office/drawing/2014/main" id="{2B495CE1-F1EA-4492-9983-3D32482B5BF6}"/>
              </a:ext>
            </a:extLst>
          </p:cNvPr>
          <p:cNvSpPr txBox="1"/>
          <p:nvPr/>
        </p:nvSpPr>
        <p:spPr>
          <a:xfrm>
            <a:off x="822960" y="3731317"/>
            <a:ext cx="22860000" cy="14984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just" defTabSz="943239" rtl="0" fontAlgn="auto" latinLnBrk="0" hangingPunct="0">
              <a:lnSpc>
                <a:spcPct val="100000"/>
              </a:lnSpc>
              <a:spcBef>
                <a:spcPts val="0"/>
              </a:spcBef>
              <a:spcAft>
                <a:spcPts val="0"/>
              </a:spcAft>
              <a:buClrTx/>
              <a:buSzTx/>
              <a:buFontTx/>
              <a:buNone/>
              <a:tabLst/>
            </a:pPr>
            <a:r>
              <a:rPr kumimoji="0" lang="es-ES" sz="4400" b="1" i="0" u="none" strike="noStrike" cap="none" spc="0" normalizeH="0" baseline="0" dirty="0">
                <a:ln>
                  <a:noFill/>
                </a:ln>
                <a:solidFill>
                  <a:schemeClr val="bg1"/>
                </a:solidFill>
                <a:effectLst/>
                <a:uFillTx/>
                <a:latin typeface="Helvetica Neue"/>
                <a:ea typeface="Helvetica Neue"/>
                <a:cs typeface="Helvetica Neue"/>
                <a:sym typeface="Helvetica Neue"/>
              </a:rPr>
              <a:t>Punto de inflexión definitivo en las formas de trabajo que transformaron económica, social y tecnológicamente el mundo.</a:t>
            </a:r>
            <a:endParaRPr kumimoji="0" lang="es-CO" sz="44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pic>
        <p:nvPicPr>
          <p:cNvPr id="5" name="Imagen 4">
            <a:extLst>
              <a:ext uri="{FF2B5EF4-FFF2-40B4-BE49-F238E27FC236}">
                <a16:creationId xmlns:a16="http://schemas.microsoft.com/office/drawing/2014/main" id="{C844C3F6-93C5-4384-89CC-5705694D0EBD}"/>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2960" y="5828347"/>
            <a:ext cx="22128480" cy="5662613"/>
          </a:xfrm>
          <a:prstGeom prst="rect">
            <a:avLst/>
          </a:prstGeom>
          <a:noFill/>
          <a:ln>
            <a:noFill/>
          </a:ln>
        </p:spPr>
      </p:pic>
      <p:sp>
        <p:nvSpPr>
          <p:cNvPr id="3" name="CuadroTexto 2">
            <a:extLst>
              <a:ext uri="{FF2B5EF4-FFF2-40B4-BE49-F238E27FC236}">
                <a16:creationId xmlns:a16="http://schemas.microsoft.com/office/drawing/2014/main" id="{B99ED596-C82F-401B-9F05-C3E241C6458A}"/>
              </a:ext>
            </a:extLst>
          </p:cNvPr>
          <p:cNvSpPr txBox="1"/>
          <p:nvPr/>
        </p:nvSpPr>
        <p:spPr>
          <a:xfrm>
            <a:off x="1188720" y="11561665"/>
            <a:ext cx="21762720" cy="40648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just">
              <a:lnSpc>
                <a:spcPct val="107000"/>
              </a:lnSpc>
              <a:spcAft>
                <a:spcPts val="800"/>
              </a:spcAft>
            </a:pPr>
            <a:r>
              <a:rPr lang="es-CO" sz="4800" b="1" dirty="0">
                <a:effectLst/>
                <a:latin typeface="Calibri" panose="020F0502020204030204" pitchFamily="34" charset="0"/>
                <a:ea typeface="Calibri" panose="020F0502020204030204" pitchFamily="34" charset="0"/>
                <a:cs typeface="Times New Roman" panose="02020603050405020304" pitchFamily="18" charset="0"/>
              </a:rPr>
              <a:t>E</a:t>
            </a:r>
            <a:r>
              <a:rPr lang="es-CO"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DE LAS DIFERENTES REVOLUCIONES INDUSTRIALES</a:t>
            </a:r>
            <a:endParaRPr lang="es-CO" sz="4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s-CO" sz="48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Personas</a:t>
            </a:r>
          </a:p>
          <a:p>
            <a:pPr marL="342900" lvl="0" indent="-342900" algn="just">
              <a:lnSpc>
                <a:spcPct val="107000"/>
              </a:lnSpc>
              <a:buFont typeface="Symbol" panose="05050102010706020507" pitchFamily="18" charset="2"/>
              <a:buChar char=""/>
            </a:pPr>
            <a:r>
              <a:rPr lang="es-CO" sz="48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Procesos</a:t>
            </a:r>
          </a:p>
          <a:p>
            <a:pPr marL="342900" lvl="0" indent="-342900" algn="just">
              <a:lnSpc>
                <a:spcPct val="107000"/>
              </a:lnSpc>
              <a:spcAft>
                <a:spcPts val="800"/>
              </a:spcAft>
              <a:buFont typeface="Symbol" panose="05050102010706020507" pitchFamily="18" charset="2"/>
              <a:buChar char=""/>
            </a:pPr>
            <a:r>
              <a:rPr lang="es-CO" sz="48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Tecnología</a:t>
            </a:r>
          </a:p>
          <a:p>
            <a:pPr marL="0" marR="0" indent="0" algn="ctr" defTabSz="943239" rtl="0" fontAlgn="auto" latinLnBrk="0" hangingPunct="0">
              <a:lnSpc>
                <a:spcPct val="100000"/>
              </a:lnSpc>
              <a:spcBef>
                <a:spcPts val="0"/>
              </a:spcBef>
              <a:spcAft>
                <a:spcPts val="0"/>
              </a:spcAft>
              <a:buClrTx/>
              <a:buSzTx/>
              <a:buFontTx/>
              <a:buNone/>
              <a:tabLst/>
            </a:pPr>
            <a:endParaRPr kumimoji="0" lang="es-CO" sz="36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3181613897"/>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1634520" y="464607"/>
            <a:ext cx="19671000"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pPr marL="38100" marR="38100" lvl="0" indent="12700" algn="ctr" defTabSz="943239" rtl="0" eaLnBrk="1" fontAlgn="auto" latinLnBrk="0" hangingPunct="0">
              <a:lnSpc>
                <a:spcPct val="80000"/>
              </a:lnSpc>
              <a:spcBef>
                <a:spcPts val="100"/>
              </a:spcBef>
              <a:spcAft>
                <a:spcPts val="0"/>
              </a:spcAft>
              <a:buClrTx/>
              <a:buSzTx/>
              <a:buFontTx/>
              <a:buNone/>
              <a:tabLst/>
              <a:defRPr/>
            </a:pPr>
            <a:r>
              <a:rPr kumimoji="0" lang="es-CO" sz="10000" b="1" i="0" u="none" strike="noStrike" kern="0" cap="none" spc="0" normalizeH="0" baseline="0" noProof="0" dirty="0">
                <a:ln>
                  <a:noFill/>
                </a:ln>
                <a:solidFill>
                  <a:srgbClr val="FFFFFF"/>
                </a:solidFill>
                <a:effectLst/>
                <a:uLnTx/>
                <a:uFillTx/>
                <a:latin typeface="Calibri"/>
                <a:cs typeface="Calibri"/>
                <a:sym typeface="Calibri"/>
              </a:rPr>
              <a:t>Aporte a la solución de problema </a:t>
            </a:r>
            <a:endParaRPr kumimoji="0" sz="10000" b="1" i="0" u="none" strike="noStrike" kern="0" cap="none" spc="0" normalizeH="0" baseline="0" noProof="0" dirty="0">
              <a:ln>
                <a:noFill/>
              </a:ln>
              <a:solidFill>
                <a:srgbClr val="FFFFFF"/>
              </a:solidFill>
              <a:effectLst/>
              <a:uLnTx/>
              <a:uFillTx/>
              <a:latin typeface="Calibri"/>
              <a:cs typeface="Calibri"/>
              <a:sym typeface="Calibri"/>
            </a:endParaRPr>
          </a:p>
        </p:txBody>
      </p:sp>
      <p:sp>
        <p:nvSpPr>
          <p:cNvPr id="5" name="CuadroTexto 4">
            <a:extLst>
              <a:ext uri="{FF2B5EF4-FFF2-40B4-BE49-F238E27FC236}">
                <a16:creationId xmlns:a16="http://schemas.microsoft.com/office/drawing/2014/main" id="{52A3BE2E-27A4-4804-AF4F-8B080220E493}"/>
              </a:ext>
            </a:extLst>
          </p:cNvPr>
          <p:cNvSpPr txBox="1"/>
          <p:nvPr/>
        </p:nvSpPr>
        <p:spPr>
          <a:xfrm>
            <a:off x="1634520" y="5057458"/>
            <a:ext cx="21499800" cy="57948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La aplicación de </a:t>
            </a:r>
            <a:r>
              <a:rPr kumimoji="0" lang="es-CO" sz="4800" b="0" i="0" u="none" strike="noStrike" kern="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IoT</a:t>
            </a: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 la solución del problema teniendo en cuenta las siguientes necesidades: </a:t>
            </a:r>
          </a:p>
          <a:p>
            <a:pPr marL="0" marR="0" lvl="0" indent="0" algn="just" defTabSz="943239" rtl="0" eaLnBrk="1" fontAlgn="auto" latinLnBrk="0" hangingPunct="0">
              <a:lnSpc>
                <a:spcPct val="107000"/>
              </a:lnSpc>
              <a:spcBef>
                <a:spcPts val="0"/>
              </a:spcBef>
              <a:spcAft>
                <a:spcPts val="800"/>
              </a:spcAft>
              <a:buClrTx/>
              <a:buSzTx/>
              <a:buFontTx/>
              <a:buNone/>
              <a:tabLst/>
              <a:defRPr/>
            </a:pPr>
            <a:r>
              <a:rPr lang="es-CO" sz="4800" b="0" dirty="0">
                <a:solidFill>
                  <a:srgbClr val="000000"/>
                </a:solidFill>
                <a:latin typeface="Calibri" panose="020F0502020204030204" pitchFamily="34" charset="0"/>
                <a:ea typeface="Calibri" panose="020F0502020204030204" pitchFamily="34" charset="0"/>
                <a:cs typeface="Times New Roman" panose="02020603050405020304" pitchFamily="18" charset="0"/>
              </a:rPr>
              <a:t>1. Análisis, organización e integración de datos para convertirlos en información que permita tomar rápidas decisiones en el mantenimiento, alertas tempranas, detección de fallos, trazabilidad de flujo de repuestos, manejo de proveedores, inventarios, servicios postventa, para garantizar un mejor experiencia en el servicio. </a:t>
            </a:r>
            <a:endPar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endParaRPr>
          </a:p>
          <a:p>
            <a:pPr marL="0" marR="0" lvl="0" indent="0" algn="just" defTabSz="943239" rtl="0" eaLnBrk="1" fontAlgn="auto" latinLnBrk="0" hangingPunct="0">
              <a:lnSpc>
                <a:spcPct val="107000"/>
              </a:lnSpc>
              <a:spcBef>
                <a:spcPts val="0"/>
              </a:spcBef>
              <a:spcAft>
                <a:spcPts val="800"/>
              </a:spcAft>
              <a:buClrTx/>
              <a:buSzTx/>
              <a:buFontTx/>
              <a:buNone/>
              <a:tabLst/>
              <a:defRPr/>
            </a:pPr>
            <a:r>
              <a:rPr kumimoji="0" lang="es-CO" sz="4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Helvetica Neue"/>
              </a:rPr>
              <a:t>										</a:t>
            </a:r>
          </a:p>
        </p:txBody>
      </p:sp>
    </p:spTree>
    <p:extLst>
      <p:ext uri="{BB962C8B-B14F-4D97-AF65-F5344CB8AC3E}">
        <p14:creationId xmlns:p14="http://schemas.microsoft.com/office/powerpoint/2010/main" val="92431121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8119079"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PROCESOS</a:t>
            </a:r>
            <a:endParaRPr dirty="0"/>
          </a:p>
        </p:txBody>
      </p:sp>
      <p:sp>
        <p:nvSpPr>
          <p:cNvPr id="2" name="CuadroTexto 1">
            <a:extLst>
              <a:ext uri="{FF2B5EF4-FFF2-40B4-BE49-F238E27FC236}">
                <a16:creationId xmlns:a16="http://schemas.microsoft.com/office/drawing/2014/main" id="{E35A6A3D-18E8-4A9A-BB11-63B271493B92}"/>
              </a:ext>
            </a:extLst>
          </p:cNvPr>
          <p:cNvSpPr txBox="1"/>
          <p:nvPr/>
        </p:nvSpPr>
        <p:spPr>
          <a:xfrm>
            <a:off x="929640" y="3465688"/>
            <a:ext cx="22524720" cy="28527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just" defTabSz="943239" rtl="0" fontAlgn="auto" latinLnBrk="0" hangingPunct="0">
              <a:lnSpc>
                <a:spcPct val="100000"/>
              </a:lnSpc>
              <a:spcBef>
                <a:spcPts val="0"/>
              </a:spcBef>
              <a:spcAft>
                <a:spcPts val="0"/>
              </a:spcAft>
              <a:buClrTx/>
              <a:buSzTx/>
              <a:buFontTx/>
              <a:buNone/>
              <a:tabLst/>
            </a:pPr>
            <a:r>
              <a:rPr lang="es-ES" sz="4400" b="0" dirty="0">
                <a:solidFill>
                  <a:schemeClr val="bg1"/>
                </a:solidFill>
              </a:rPr>
              <a:t>C</a:t>
            </a:r>
            <a:r>
              <a:rPr kumimoji="0" lang="es-ES" sz="4400" b="0" i="0" u="none" strike="noStrike" cap="none" spc="0" normalizeH="0" baseline="0" dirty="0">
                <a:ln>
                  <a:noFill/>
                </a:ln>
                <a:solidFill>
                  <a:schemeClr val="bg1"/>
                </a:solidFill>
                <a:effectLst/>
                <a:uFillTx/>
                <a:latin typeface="Helvetica Neue"/>
                <a:ea typeface="Helvetica Neue"/>
                <a:cs typeface="Helvetica Neue"/>
                <a:sym typeface="Helvetica Neue"/>
              </a:rPr>
              <a:t>onjunto de actividades, mutuamente relacionadas o que interactúan, las cuales transforman elementos de entrada en resultados, “Generando Valor” (ISO 9000). Los Procesos de Negocio son el eje fundamental alrededor de los cuales las tecnologías de cada era de la revolución han soportado estructuralmente sus cambios.</a:t>
            </a:r>
            <a:endParaRPr kumimoji="0" lang="es-CO" sz="4400" b="0"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pic>
        <p:nvPicPr>
          <p:cNvPr id="4" name="Imagen 3">
            <a:extLst>
              <a:ext uri="{FF2B5EF4-FFF2-40B4-BE49-F238E27FC236}">
                <a16:creationId xmlns:a16="http://schemas.microsoft.com/office/drawing/2014/main" id="{3EAD8B2E-3B43-48B9-A4F5-A978039F014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485914" y="6715760"/>
            <a:ext cx="21404566" cy="8676640"/>
          </a:xfrm>
          <a:prstGeom prst="rect">
            <a:avLst/>
          </a:prstGeom>
          <a:noFill/>
          <a:ln>
            <a:noFill/>
          </a:ln>
        </p:spPr>
      </p:pic>
    </p:spTree>
    <p:extLst>
      <p:ext uri="{BB962C8B-B14F-4D97-AF65-F5344CB8AC3E}">
        <p14:creationId xmlns:p14="http://schemas.microsoft.com/office/powerpoint/2010/main" val="409774956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8119079"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PROCESOS</a:t>
            </a:r>
            <a:endParaRPr dirty="0"/>
          </a:p>
        </p:txBody>
      </p:sp>
      <p:sp>
        <p:nvSpPr>
          <p:cNvPr id="2" name="CuadroTexto 1">
            <a:extLst>
              <a:ext uri="{FF2B5EF4-FFF2-40B4-BE49-F238E27FC236}">
                <a16:creationId xmlns:a16="http://schemas.microsoft.com/office/drawing/2014/main" id="{60058CBC-4523-4939-8CC3-B38D8FBED804}"/>
              </a:ext>
            </a:extLst>
          </p:cNvPr>
          <p:cNvSpPr txBox="1"/>
          <p:nvPr/>
        </p:nvSpPr>
        <p:spPr>
          <a:xfrm>
            <a:off x="1584960" y="3452962"/>
            <a:ext cx="20055840" cy="8829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943239" rtl="0" fontAlgn="auto" latinLnBrk="0" hangingPunct="0">
              <a:lnSpc>
                <a:spcPct val="100000"/>
              </a:lnSpc>
              <a:spcBef>
                <a:spcPts val="0"/>
              </a:spcBef>
              <a:spcAft>
                <a:spcPts val="0"/>
              </a:spcAft>
              <a:buClrTx/>
              <a:buSzTx/>
              <a:buFontTx/>
              <a:buNone/>
              <a:tabLst/>
            </a:pPr>
            <a:r>
              <a:rPr kumimoji="0" lang="es-ES"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rPr>
              <a:t>LOS CPM (</a:t>
            </a:r>
            <a:r>
              <a:rPr kumimoji="0" lang="es-ES" sz="4800" b="1" i="0" u="none" strike="noStrike" cap="none" spc="0" normalizeH="0" baseline="0" dirty="0" err="1">
                <a:ln>
                  <a:noFill/>
                </a:ln>
                <a:solidFill>
                  <a:schemeClr val="accent3">
                    <a:lumMod val="50000"/>
                  </a:schemeClr>
                </a:solidFill>
                <a:effectLst/>
                <a:uFillTx/>
                <a:latin typeface="Helvetica Neue"/>
                <a:ea typeface="Helvetica Neue"/>
                <a:cs typeface="Helvetica Neue"/>
                <a:sym typeface="Helvetica Neue"/>
              </a:rPr>
              <a:t>Critical</a:t>
            </a:r>
            <a:r>
              <a:rPr kumimoji="0" lang="es-ES"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rPr>
              <a:t> </a:t>
            </a:r>
            <a:r>
              <a:rPr kumimoji="0" lang="es-ES" sz="4800" b="1" i="0" u="none" strike="noStrike" cap="none" spc="0" normalizeH="0" baseline="0" dirty="0" err="1">
                <a:ln>
                  <a:noFill/>
                </a:ln>
                <a:solidFill>
                  <a:schemeClr val="accent3">
                    <a:lumMod val="50000"/>
                  </a:schemeClr>
                </a:solidFill>
                <a:effectLst/>
                <a:uFillTx/>
                <a:latin typeface="Helvetica Neue"/>
                <a:ea typeface="Helvetica Neue"/>
                <a:cs typeface="Helvetica Neue"/>
                <a:sym typeface="Helvetica Neue"/>
              </a:rPr>
              <a:t>Path</a:t>
            </a:r>
            <a:r>
              <a:rPr kumimoji="0" lang="es-ES"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rPr>
              <a:t> </a:t>
            </a:r>
            <a:r>
              <a:rPr kumimoji="0" lang="es-ES" sz="4800" b="1" i="0" u="none" strike="noStrike" cap="none" spc="0" normalizeH="0" baseline="0" dirty="0" err="1">
                <a:ln>
                  <a:noFill/>
                </a:ln>
                <a:solidFill>
                  <a:schemeClr val="accent3">
                    <a:lumMod val="50000"/>
                  </a:schemeClr>
                </a:solidFill>
                <a:effectLst/>
                <a:uFillTx/>
                <a:latin typeface="Helvetica Neue"/>
                <a:ea typeface="Helvetica Neue"/>
                <a:cs typeface="Helvetica Neue"/>
                <a:sym typeface="Helvetica Neue"/>
              </a:rPr>
              <a:t>Method</a:t>
            </a:r>
            <a:r>
              <a:rPr kumimoji="0" lang="es-ES"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rPr>
              <a:t> ) EN LA ACTUALIDAD </a:t>
            </a:r>
            <a:endParaRPr kumimoji="0" lang="es-CO"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endParaRPr>
          </a:p>
        </p:txBody>
      </p:sp>
      <p:sp>
        <p:nvSpPr>
          <p:cNvPr id="3" name="CuadroTexto 2">
            <a:extLst>
              <a:ext uri="{FF2B5EF4-FFF2-40B4-BE49-F238E27FC236}">
                <a16:creationId xmlns:a16="http://schemas.microsoft.com/office/drawing/2014/main" id="{4C00C9AE-25A5-42A2-BDDC-E7473F6E3E6E}"/>
              </a:ext>
            </a:extLst>
          </p:cNvPr>
          <p:cNvSpPr txBox="1"/>
          <p:nvPr/>
        </p:nvSpPr>
        <p:spPr>
          <a:xfrm>
            <a:off x="1249680" y="5463141"/>
            <a:ext cx="21762720" cy="89466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lvl="6" indent="0" algn="l"/>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BPA</a:t>
            </a: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(Business </a:t>
            </a:r>
            <a:r>
              <a:rPr kumimoji="0" lang="es-ES" b="1" i="0" u="none" strike="noStrike" cap="none" spc="0" normalizeH="0" baseline="0" dirty="0" err="1">
                <a:ln>
                  <a:noFill/>
                </a:ln>
                <a:solidFill>
                  <a:schemeClr val="bg1"/>
                </a:solidFill>
                <a:effectLst/>
                <a:uFillTx/>
                <a:latin typeface="Helvetica Neue"/>
                <a:ea typeface="Helvetica Neue"/>
                <a:cs typeface="Helvetica Neue"/>
                <a:sym typeface="Helvetica Neue"/>
              </a:rPr>
              <a:t>Process</a:t>
            </a: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1" i="0" u="none" strike="noStrike" cap="none" spc="0" normalizeH="0" baseline="0" dirty="0" err="1">
                <a:ln>
                  <a:noFill/>
                </a:ln>
                <a:solidFill>
                  <a:schemeClr val="bg1"/>
                </a:solidFill>
                <a:effectLst/>
                <a:uFillTx/>
                <a:latin typeface="Helvetica Neue"/>
                <a:ea typeface="Helvetica Neue"/>
                <a:cs typeface="Helvetica Neue"/>
                <a:sym typeface="Helvetica Neue"/>
              </a:rPr>
              <a:t>Analysis</a:t>
            </a: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rPr>
              <a:t>METODOLOGÍA para ANALIZAR los PROCESOS DE 	NEGOCIO para         	mejorar su eficiencia. En un análisis de procesos se eliminan, sustituyen o 	crean actividades, procesos, personal o 	recursos.</a:t>
            </a:r>
          </a:p>
          <a:p>
            <a:pPr lvl="6" indent="0" algn="l"/>
            <a:endPar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943239" rtl="0" fontAlgn="auto" latinLnBrk="0" hangingPunct="0">
              <a:lnSpc>
                <a:spcPct val="100000"/>
              </a:lnSpc>
              <a:spcBef>
                <a:spcPts val="0"/>
              </a:spcBef>
              <a:spcAft>
                <a:spcPts val="0"/>
              </a:spcAft>
              <a:buClrTx/>
              <a:buSzTx/>
              <a:buFontTx/>
              <a:buNone/>
              <a:tabLst/>
            </a:pP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IA</a:t>
            </a: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rPr>
              <a:t>Inteligencia artificial</a:t>
            </a:r>
          </a:p>
          <a:p>
            <a:pPr marL="0" marR="0" indent="0" algn="l" defTabSz="943239" rtl="0" fontAlgn="auto" latinLnBrk="0" hangingPunct="0">
              <a:lnSpc>
                <a:spcPct val="100000"/>
              </a:lnSpc>
              <a:spcBef>
                <a:spcPts val="0"/>
              </a:spcBef>
              <a:spcAft>
                <a:spcPts val="0"/>
              </a:spcAft>
              <a:buClrTx/>
              <a:buSzTx/>
              <a:buFontTx/>
              <a:buNone/>
              <a:tabLst/>
            </a:pPr>
            <a:endPar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943239" rtl="0" fontAlgn="auto" latinLnBrk="0" hangingPunct="0">
              <a:lnSpc>
                <a:spcPct val="100000"/>
              </a:lnSpc>
              <a:spcBef>
                <a:spcPts val="0"/>
              </a:spcBef>
              <a:spcAft>
                <a:spcPts val="0"/>
              </a:spcAft>
              <a:buClrTx/>
              <a:buSzTx/>
              <a:buFontTx/>
              <a:buNone/>
              <a:tabLst/>
            </a:pP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IOT</a:t>
            </a: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0" i="0" u="none" strike="noStrike" cap="none" spc="0" normalizeH="0" baseline="0" dirty="0" err="1">
                <a:ln>
                  <a:noFill/>
                </a:ln>
                <a:solidFill>
                  <a:schemeClr val="bg1"/>
                </a:solidFill>
                <a:effectLst/>
                <a:uFillTx/>
                <a:latin typeface="Helvetica Neue"/>
                <a:ea typeface="Helvetica Neue"/>
                <a:cs typeface="Helvetica Neue"/>
                <a:sym typeface="Helvetica Neue"/>
              </a:rPr>
              <a:t>lnternet</a:t>
            </a:r>
            <a:r>
              <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rPr>
              <a:t> de las cosas</a:t>
            </a:r>
          </a:p>
          <a:p>
            <a:pPr marL="0" marR="0" indent="0" algn="l" defTabSz="943239" rtl="0" fontAlgn="auto" latinLnBrk="0" hangingPunct="0">
              <a:lnSpc>
                <a:spcPct val="100000"/>
              </a:lnSpc>
              <a:spcBef>
                <a:spcPts val="0"/>
              </a:spcBef>
              <a:spcAft>
                <a:spcPts val="0"/>
              </a:spcAft>
              <a:buClrTx/>
              <a:buSzTx/>
              <a:buFontTx/>
              <a:buNone/>
              <a:tabLst/>
            </a:pPr>
            <a:endPar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943239" rtl="0" fontAlgn="auto" latinLnBrk="0" hangingPunct="0">
              <a:lnSpc>
                <a:spcPct val="100000"/>
              </a:lnSpc>
              <a:spcBef>
                <a:spcPts val="0"/>
              </a:spcBef>
              <a:spcAft>
                <a:spcPts val="0"/>
              </a:spcAft>
              <a:buClrTx/>
              <a:buSzTx/>
              <a:buFontTx/>
              <a:buNone/>
              <a:tabLst/>
            </a:pP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BLOCKCHAIN</a:t>
            </a: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rPr>
              <a:t>Transacción entre entidades comunicadas en la red</a:t>
            </a:r>
          </a:p>
          <a:p>
            <a:pPr marL="0" marR="0" indent="0" algn="l" defTabSz="943239" rtl="0" fontAlgn="auto" latinLnBrk="0" hangingPunct="0">
              <a:lnSpc>
                <a:spcPct val="100000"/>
              </a:lnSpc>
              <a:spcBef>
                <a:spcPts val="0"/>
              </a:spcBef>
              <a:spcAft>
                <a:spcPts val="0"/>
              </a:spcAft>
              <a:buClrTx/>
              <a:buSzTx/>
              <a:buFontTx/>
              <a:buNone/>
              <a:tabLst/>
            </a:pPr>
            <a:endPar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943239" rtl="0" fontAlgn="auto" latinLnBrk="0" hangingPunct="0">
              <a:lnSpc>
                <a:spcPct val="100000"/>
              </a:lnSpc>
              <a:spcBef>
                <a:spcPts val="0"/>
              </a:spcBef>
              <a:spcAft>
                <a:spcPts val="0"/>
              </a:spcAft>
              <a:buClrTx/>
              <a:buSzTx/>
              <a:buFontTx/>
              <a:buNone/>
              <a:tabLst/>
            </a:pP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BPMS</a:t>
            </a: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(Business </a:t>
            </a:r>
            <a:r>
              <a:rPr kumimoji="0" lang="es-ES" b="1" i="0" u="none" strike="noStrike" cap="none" spc="0" normalizeH="0" baseline="0" dirty="0" err="1">
                <a:ln>
                  <a:noFill/>
                </a:ln>
                <a:solidFill>
                  <a:schemeClr val="bg1"/>
                </a:solidFill>
                <a:effectLst/>
                <a:uFillTx/>
                <a:latin typeface="Helvetica Neue"/>
                <a:ea typeface="Helvetica Neue"/>
                <a:cs typeface="Helvetica Neue"/>
                <a:sym typeface="Helvetica Neue"/>
              </a:rPr>
              <a:t>Process</a:t>
            </a: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Management): </a:t>
            </a:r>
            <a:r>
              <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rPr>
              <a:t>Disciplina que trata procesos como activos que 	contribuyen al 	funcionamiento de la empresa optimizando los procesos del negocio</a:t>
            </a:r>
          </a:p>
          <a:p>
            <a:pPr marL="0" marR="0" indent="0" algn="l" defTabSz="943239" rtl="0" fontAlgn="auto" latinLnBrk="0" hangingPunct="0">
              <a:lnSpc>
                <a:spcPct val="100000"/>
              </a:lnSpc>
              <a:spcBef>
                <a:spcPts val="0"/>
              </a:spcBef>
              <a:spcAft>
                <a:spcPts val="0"/>
              </a:spcAft>
              <a:buClrTx/>
              <a:buSzTx/>
              <a:buFontTx/>
              <a:buNone/>
              <a:tabLst/>
            </a:pPr>
            <a:endPar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943239" rtl="0" fontAlgn="auto" latinLnBrk="0" hangingPunct="0">
              <a:lnSpc>
                <a:spcPct val="100000"/>
              </a:lnSpc>
              <a:spcBef>
                <a:spcPts val="0"/>
              </a:spcBef>
              <a:spcAft>
                <a:spcPts val="0"/>
              </a:spcAft>
              <a:buClrTx/>
              <a:buSzTx/>
              <a:buFontTx/>
              <a:buNone/>
              <a:tabLst/>
            </a:pP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1" i="0" u="none" strike="noStrike" cap="none" spc="0" normalizeH="0" baseline="0" dirty="0" err="1">
                <a:ln>
                  <a:noFill/>
                </a:ln>
                <a:solidFill>
                  <a:schemeClr val="accent6">
                    <a:lumMod val="50000"/>
                  </a:schemeClr>
                </a:solidFill>
                <a:effectLst/>
                <a:uFillTx/>
                <a:latin typeface="Helvetica Neue"/>
                <a:ea typeface="Helvetica Neue"/>
                <a:cs typeface="Helvetica Neue"/>
                <a:sym typeface="Helvetica Neue"/>
              </a:rPr>
              <a:t>iBMPS</a:t>
            </a:r>
            <a:r>
              <a:rPr kumimoji="0" lang="es-ES"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b="0" i="0" u="none" strike="noStrike" cap="none" spc="0" normalizeH="0" baseline="0" dirty="0">
                <a:ln>
                  <a:noFill/>
                </a:ln>
                <a:solidFill>
                  <a:schemeClr val="bg1"/>
                </a:solidFill>
                <a:effectLst/>
                <a:uFillTx/>
                <a:latin typeface="Helvetica Neue"/>
                <a:ea typeface="Helvetica Neue"/>
                <a:cs typeface="Helvetica Neue"/>
                <a:sym typeface="Helvetica Neue"/>
              </a:rPr>
              <a:t>Software de gestión inteligente por procesos que incluye muchas más funcionalidades que 	un BPMS 	convencional</a:t>
            </a:r>
          </a:p>
          <a:p>
            <a:pPr marL="0" marR="0" indent="0" algn="l" defTabSz="943239" rtl="0" fontAlgn="auto" latinLnBrk="0" hangingPunct="0">
              <a:lnSpc>
                <a:spcPct val="100000"/>
              </a:lnSpc>
              <a:spcBef>
                <a:spcPts val="0"/>
              </a:spcBef>
              <a:spcAft>
                <a:spcPts val="0"/>
              </a:spcAft>
              <a:buClrTx/>
              <a:buSzTx/>
              <a:buFontTx/>
              <a:buNone/>
              <a:tabLst/>
            </a:pP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endParaRPr kumimoji="0" lang="es-CO" sz="32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353710700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8119079" cy="2290069"/>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PROCESOS</a:t>
            </a:r>
            <a:endParaRPr dirty="0"/>
          </a:p>
        </p:txBody>
      </p:sp>
      <p:sp>
        <p:nvSpPr>
          <p:cNvPr id="2" name="CuadroTexto 1">
            <a:extLst>
              <a:ext uri="{FF2B5EF4-FFF2-40B4-BE49-F238E27FC236}">
                <a16:creationId xmlns:a16="http://schemas.microsoft.com/office/drawing/2014/main" id="{60058CBC-4523-4939-8CC3-B38D8FBED804}"/>
              </a:ext>
            </a:extLst>
          </p:cNvPr>
          <p:cNvSpPr txBox="1"/>
          <p:nvPr/>
        </p:nvSpPr>
        <p:spPr>
          <a:xfrm>
            <a:off x="1584960" y="3452962"/>
            <a:ext cx="20055840" cy="8829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943239" rtl="0" fontAlgn="auto" latinLnBrk="0" hangingPunct="0">
              <a:lnSpc>
                <a:spcPct val="100000"/>
              </a:lnSpc>
              <a:spcBef>
                <a:spcPts val="0"/>
              </a:spcBef>
              <a:spcAft>
                <a:spcPts val="0"/>
              </a:spcAft>
              <a:buClrTx/>
              <a:buSzTx/>
              <a:buFontTx/>
              <a:buNone/>
              <a:tabLst/>
            </a:pPr>
            <a:r>
              <a:rPr kumimoji="0" lang="es-ES"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rPr>
              <a:t>LOS CPM (</a:t>
            </a:r>
            <a:r>
              <a:rPr kumimoji="0" lang="es-ES" sz="4800" b="1" i="0" u="none" strike="noStrike" cap="none" spc="0" normalizeH="0" baseline="0" dirty="0" err="1">
                <a:ln>
                  <a:noFill/>
                </a:ln>
                <a:solidFill>
                  <a:schemeClr val="accent3">
                    <a:lumMod val="50000"/>
                  </a:schemeClr>
                </a:solidFill>
                <a:effectLst/>
                <a:uFillTx/>
                <a:latin typeface="Helvetica Neue"/>
                <a:ea typeface="Helvetica Neue"/>
                <a:cs typeface="Helvetica Neue"/>
                <a:sym typeface="Helvetica Neue"/>
              </a:rPr>
              <a:t>Critical</a:t>
            </a:r>
            <a:r>
              <a:rPr kumimoji="0" lang="es-ES"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rPr>
              <a:t> </a:t>
            </a:r>
            <a:r>
              <a:rPr kumimoji="0" lang="es-ES" sz="4800" b="1" i="0" u="none" strike="noStrike" cap="none" spc="0" normalizeH="0" baseline="0" dirty="0" err="1">
                <a:ln>
                  <a:noFill/>
                </a:ln>
                <a:solidFill>
                  <a:schemeClr val="accent3">
                    <a:lumMod val="50000"/>
                  </a:schemeClr>
                </a:solidFill>
                <a:effectLst/>
                <a:uFillTx/>
                <a:latin typeface="Helvetica Neue"/>
                <a:ea typeface="Helvetica Neue"/>
                <a:cs typeface="Helvetica Neue"/>
                <a:sym typeface="Helvetica Neue"/>
              </a:rPr>
              <a:t>Path</a:t>
            </a:r>
            <a:r>
              <a:rPr kumimoji="0" lang="es-ES"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rPr>
              <a:t> </a:t>
            </a:r>
            <a:r>
              <a:rPr kumimoji="0" lang="es-ES" sz="4800" b="1" i="0" u="none" strike="noStrike" cap="none" spc="0" normalizeH="0" baseline="0" dirty="0" err="1">
                <a:ln>
                  <a:noFill/>
                </a:ln>
                <a:solidFill>
                  <a:schemeClr val="accent3">
                    <a:lumMod val="50000"/>
                  </a:schemeClr>
                </a:solidFill>
                <a:effectLst/>
                <a:uFillTx/>
                <a:latin typeface="Helvetica Neue"/>
                <a:ea typeface="Helvetica Neue"/>
                <a:cs typeface="Helvetica Neue"/>
                <a:sym typeface="Helvetica Neue"/>
              </a:rPr>
              <a:t>Method</a:t>
            </a:r>
            <a:r>
              <a:rPr kumimoji="0" lang="es-ES"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rPr>
              <a:t> ) EN LA ACTUALIDAD </a:t>
            </a:r>
            <a:endParaRPr kumimoji="0" lang="es-CO" sz="4800" b="1" i="0" u="none" strike="noStrike" cap="none" spc="0" normalizeH="0" baseline="0" dirty="0">
              <a:ln>
                <a:noFill/>
              </a:ln>
              <a:solidFill>
                <a:schemeClr val="accent3">
                  <a:lumMod val="50000"/>
                </a:schemeClr>
              </a:solidFill>
              <a:effectLst/>
              <a:uFillTx/>
              <a:latin typeface="Helvetica Neue"/>
              <a:ea typeface="Helvetica Neue"/>
              <a:cs typeface="Helvetica Neue"/>
              <a:sym typeface="Helvetica Neue"/>
            </a:endParaRPr>
          </a:p>
        </p:txBody>
      </p:sp>
      <p:sp>
        <p:nvSpPr>
          <p:cNvPr id="3" name="CuadroTexto 2">
            <a:extLst>
              <a:ext uri="{FF2B5EF4-FFF2-40B4-BE49-F238E27FC236}">
                <a16:creationId xmlns:a16="http://schemas.microsoft.com/office/drawing/2014/main" id="{4C00C9AE-25A5-42A2-BDDC-E7473F6E3E6E}"/>
              </a:ext>
            </a:extLst>
          </p:cNvPr>
          <p:cNvSpPr txBox="1"/>
          <p:nvPr/>
        </p:nvSpPr>
        <p:spPr>
          <a:xfrm>
            <a:off x="1249680" y="5924806"/>
            <a:ext cx="21762720" cy="80233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lvl="6" indent="0" algn="l"/>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RPA</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err="1">
                <a:ln>
                  <a:noFill/>
                </a:ln>
                <a:solidFill>
                  <a:schemeClr val="bg1"/>
                </a:solidFill>
                <a:effectLst/>
                <a:uFillTx/>
                <a:latin typeface="Helvetica Neue"/>
                <a:ea typeface="Helvetica Neue"/>
                <a:cs typeface="Helvetica Neue"/>
                <a:sym typeface="Helvetica Neue"/>
              </a:rPr>
              <a:t>Robotic</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err="1">
                <a:ln>
                  <a:noFill/>
                </a:ln>
                <a:solidFill>
                  <a:schemeClr val="bg1"/>
                </a:solidFill>
                <a:effectLst/>
                <a:uFillTx/>
                <a:latin typeface="Helvetica Neue"/>
                <a:ea typeface="Helvetica Neue"/>
                <a:cs typeface="Helvetica Neue"/>
                <a:sym typeface="Helvetica Neue"/>
              </a:rPr>
              <a:t>Process</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err="1">
                <a:ln>
                  <a:noFill/>
                </a:ln>
                <a:solidFill>
                  <a:schemeClr val="bg1"/>
                </a:solidFill>
                <a:effectLst/>
                <a:uFillTx/>
                <a:latin typeface="Helvetica Neue"/>
                <a:ea typeface="Helvetica Neue"/>
                <a:cs typeface="Helvetica Neue"/>
                <a:sym typeface="Helvetica Neue"/>
              </a:rPr>
              <a:t>Automation</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0" i="0" u="none" strike="noStrike" cap="none" spc="0" normalizeH="0" baseline="0" dirty="0">
                <a:ln>
                  <a:noFill/>
                </a:ln>
                <a:solidFill>
                  <a:schemeClr val="bg1"/>
                </a:solidFill>
                <a:effectLst/>
                <a:uFillTx/>
                <a:latin typeface="Helvetica Neue"/>
                <a:ea typeface="Helvetica Neue"/>
                <a:cs typeface="Helvetica Neue"/>
                <a:sym typeface="Helvetica Neue"/>
              </a:rPr>
              <a:t>Tipo de solución automatizada diseñada para transformar los procesos de 	negocio de empresa. </a:t>
            </a:r>
          </a:p>
          <a:p>
            <a:pPr lvl="6" indent="0" algn="l"/>
            <a:endParaRPr kumimoji="0" lang="es-ES" sz="3200"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943239" rtl="0" fontAlgn="auto" latinLnBrk="0" hangingPunct="0">
              <a:lnSpc>
                <a:spcPct val="100000"/>
              </a:lnSpc>
              <a:spcBef>
                <a:spcPts val="0"/>
              </a:spcBef>
              <a:spcAft>
                <a:spcPts val="0"/>
              </a:spcAft>
              <a:buClrTx/>
              <a:buSzTx/>
              <a:buFontTx/>
              <a:buNone/>
              <a:tabLst/>
            </a:pP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BIGDATA</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0" i="0" u="none" strike="noStrike" cap="none" spc="0" normalizeH="0" baseline="0" dirty="0">
                <a:ln>
                  <a:noFill/>
                </a:ln>
                <a:solidFill>
                  <a:schemeClr val="bg1"/>
                </a:solidFill>
                <a:effectLst/>
                <a:uFillTx/>
                <a:latin typeface="Helvetica Neue"/>
                <a:ea typeface="Helvetica Neue"/>
                <a:cs typeface="Helvetica Neue"/>
                <a:sym typeface="Helvetica Neue"/>
              </a:rPr>
              <a:t>Dota a la compañía de un procesamiento y almacenamiento seguro de información escalable de los 	datos que se generan por lotes o en tiempo real.</a:t>
            </a:r>
          </a:p>
          <a:p>
            <a:pPr marL="0" marR="0" indent="0" algn="l" defTabSz="943239"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943239" rtl="0" fontAlgn="auto" latinLnBrk="0" hangingPunct="0">
              <a:lnSpc>
                <a:spcPct val="100000"/>
              </a:lnSpc>
              <a:spcBef>
                <a:spcPts val="0"/>
              </a:spcBef>
              <a:spcAft>
                <a:spcPts val="0"/>
              </a:spcAft>
              <a:buClrTx/>
              <a:buSzTx/>
              <a:buFontTx/>
              <a:buNone/>
              <a:tabLst/>
            </a:pP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SOA</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err="1">
                <a:ln>
                  <a:noFill/>
                </a:ln>
                <a:solidFill>
                  <a:schemeClr val="bg1"/>
                </a:solidFill>
                <a:effectLst/>
                <a:uFillTx/>
                <a:latin typeface="Helvetica Neue"/>
                <a:ea typeface="Helvetica Neue"/>
                <a:cs typeface="Helvetica Neue"/>
                <a:sym typeface="Helvetica Neue"/>
              </a:rPr>
              <a:t>Service</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err="1">
                <a:ln>
                  <a:noFill/>
                </a:ln>
                <a:solidFill>
                  <a:schemeClr val="bg1"/>
                </a:solidFill>
                <a:effectLst/>
                <a:uFillTx/>
                <a:latin typeface="Helvetica Neue"/>
                <a:ea typeface="Helvetica Neue"/>
                <a:cs typeface="Helvetica Neue"/>
                <a:sym typeface="Helvetica Neue"/>
              </a:rPr>
              <a:t>Oriented</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err="1">
                <a:ln>
                  <a:noFill/>
                </a:ln>
                <a:solidFill>
                  <a:schemeClr val="bg1"/>
                </a:solidFill>
                <a:effectLst/>
                <a:uFillTx/>
                <a:latin typeface="Helvetica Neue"/>
                <a:ea typeface="Helvetica Neue"/>
                <a:cs typeface="Helvetica Neue"/>
                <a:sym typeface="Helvetica Neue"/>
              </a:rPr>
              <a:t>Architecture</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0" i="0" u="none" strike="noStrike" cap="none" spc="0" normalizeH="0" baseline="0" dirty="0">
                <a:ln>
                  <a:noFill/>
                </a:ln>
                <a:solidFill>
                  <a:schemeClr val="bg1"/>
                </a:solidFill>
                <a:effectLst/>
                <a:uFillTx/>
                <a:latin typeface="Helvetica Neue"/>
                <a:ea typeface="Helvetica Neue"/>
                <a:cs typeface="Helvetica Neue"/>
                <a:sym typeface="Helvetica Neue"/>
              </a:rPr>
              <a:t>Filosofía de diseño que permite un mejor alineamiento de las Tecnologías 	de información con las necesidades de negocio, permitiendo a empleados, clientes y socios comerciales 	responder de forma más rápida y adaptarse adecuadamente a las presiones del mercado</a:t>
            </a:r>
          </a:p>
          <a:p>
            <a:pPr marL="0" marR="0" indent="0" algn="l" defTabSz="943239"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943239" rtl="0" fontAlgn="auto" latinLnBrk="0" hangingPunct="0">
              <a:lnSpc>
                <a:spcPct val="100000"/>
              </a:lnSpc>
              <a:spcBef>
                <a:spcPts val="0"/>
              </a:spcBef>
              <a:spcAft>
                <a:spcPts val="0"/>
              </a:spcAft>
              <a:buClrTx/>
              <a:buSzTx/>
              <a:buFontTx/>
              <a:buNone/>
              <a:tabLst/>
            </a:pP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ESB</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(Bus de Servicio Empresarial): </a:t>
            </a:r>
            <a:r>
              <a:rPr kumimoji="0" lang="es-ES" sz="3200" b="0" i="0" u="none" strike="noStrike" cap="none" spc="0" normalizeH="0" baseline="0" dirty="0">
                <a:ln>
                  <a:noFill/>
                </a:ln>
                <a:solidFill>
                  <a:schemeClr val="bg1"/>
                </a:solidFill>
                <a:effectLst/>
                <a:uFillTx/>
                <a:latin typeface="Helvetica Neue"/>
                <a:ea typeface="Helvetica Neue"/>
                <a:cs typeface="Helvetica Neue"/>
                <a:sym typeface="Helvetica Neue"/>
              </a:rPr>
              <a:t>Modelo de arquitectura de software que gestiona la comunicación entre 	servicios web</a:t>
            </a:r>
          </a:p>
          <a:p>
            <a:pPr marL="0" marR="0" indent="0" algn="l" defTabSz="943239"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943239" rtl="0" fontAlgn="auto" latinLnBrk="0" hangingPunct="0">
              <a:lnSpc>
                <a:spcPct val="100000"/>
              </a:lnSpc>
              <a:spcBef>
                <a:spcPts val="0"/>
              </a:spcBef>
              <a:spcAft>
                <a:spcPts val="0"/>
              </a:spcAft>
              <a:buClrTx/>
              <a:buSzTx/>
              <a:buFontTx/>
              <a:buNone/>
              <a:tabLst/>
            </a:pP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a:t>
            </a:r>
            <a:r>
              <a:rPr kumimoji="0" lang="es-ES" sz="3200" b="1" i="0" u="none" strike="noStrike" cap="none" spc="0" normalizeH="0" baseline="0" dirty="0">
                <a:ln>
                  <a:noFill/>
                </a:ln>
                <a:solidFill>
                  <a:schemeClr val="accent6">
                    <a:lumMod val="50000"/>
                  </a:schemeClr>
                </a:solidFill>
                <a:effectLst/>
                <a:uFillTx/>
                <a:latin typeface="Helvetica Neue"/>
                <a:ea typeface="Helvetica Neue"/>
                <a:cs typeface="Helvetica Neue"/>
                <a:sym typeface="Helvetica Neue"/>
              </a:rPr>
              <a:t>BRMS</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 (Sistemas de Gestión de Reglas de Negocio): </a:t>
            </a:r>
            <a:r>
              <a:rPr kumimoji="0" lang="es-ES" sz="3200" b="0" i="0" u="none" strike="noStrike" cap="none" spc="0" normalizeH="0" baseline="0" dirty="0">
                <a:ln>
                  <a:noFill/>
                </a:ln>
                <a:solidFill>
                  <a:schemeClr val="bg1"/>
                </a:solidFill>
                <a:effectLst/>
                <a:uFillTx/>
                <a:latin typeface="Helvetica Neue"/>
                <a:ea typeface="Helvetica Neue"/>
                <a:cs typeface="Helvetica Neue"/>
                <a:sym typeface="Helvetica Neue"/>
              </a:rPr>
              <a:t>Plataforma de gestión empresarial que posibilita expresar 	eficazmente la lógica empresarial mediante reglas de negocio</a:t>
            </a:r>
            <a:r>
              <a:rPr kumimoji="0" lang="es-ES" sz="3200" b="1" i="0" u="none" strike="noStrike" cap="none" spc="0" normalizeH="0" baseline="0" dirty="0">
                <a:ln>
                  <a:noFill/>
                </a:ln>
                <a:solidFill>
                  <a:schemeClr val="bg1"/>
                </a:solidFill>
                <a:effectLst/>
                <a:uFillTx/>
                <a:latin typeface="Helvetica Neue"/>
                <a:ea typeface="Helvetica Neue"/>
                <a:cs typeface="Helvetica Neue"/>
                <a:sym typeface="Helvetica Neue"/>
              </a:rPr>
              <a:t>.</a:t>
            </a:r>
          </a:p>
          <a:p>
            <a:pPr marL="0" marR="0" indent="0" algn="l" defTabSz="943239" rtl="0" fontAlgn="auto" latinLnBrk="0" hangingPunct="0">
              <a:lnSpc>
                <a:spcPct val="100000"/>
              </a:lnSpc>
              <a:spcBef>
                <a:spcPts val="0"/>
              </a:spcBef>
              <a:spcAft>
                <a:spcPts val="0"/>
              </a:spcAft>
              <a:buClrTx/>
              <a:buSzTx/>
              <a:buFontTx/>
              <a:buNone/>
              <a:tabLst/>
            </a:pPr>
            <a:endParaRPr kumimoji="0" lang="es-CO" sz="32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349750913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7" name="Título"/>
          <p:cNvSpPr txBox="1"/>
          <p:nvPr/>
        </p:nvSpPr>
        <p:spPr>
          <a:xfrm>
            <a:off x="232440" y="-114513"/>
            <a:ext cx="8119079" cy="229006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normAutofit/>
          </a:bodyPr>
          <a:lstStyle>
            <a:lvl1pPr marL="38100" marR="38100" indent="12700">
              <a:lnSpc>
                <a:spcPct val="80000"/>
              </a:lnSpc>
              <a:spcBef>
                <a:spcPts val="100"/>
              </a:spcBef>
              <a:defRPr sz="10000">
                <a:latin typeface="Calibri"/>
                <a:ea typeface="Calibri"/>
                <a:cs typeface="Calibri"/>
                <a:sym typeface="Calibri"/>
              </a:defRPr>
            </a:lvl1pPr>
          </a:lstStyle>
          <a:p>
            <a:r>
              <a:rPr lang="es-CO" dirty="0"/>
              <a:t>TECNOLOGÍA</a:t>
            </a:r>
            <a:endParaRPr dirty="0"/>
          </a:p>
        </p:txBody>
      </p:sp>
      <p:sp>
        <p:nvSpPr>
          <p:cNvPr id="2" name="CuadroTexto 1">
            <a:extLst>
              <a:ext uri="{FF2B5EF4-FFF2-40B4-BE49-F238E27FC236}">
                <a16:creationId xmlns:a16="http://schemas.microsoft.com/office/drawing/2014/main" id="{A04D7B54-A376-4B14-8EC7-17B0DA6CB6ED}"/>
              </a:ext>
            </a:extLst>
          </p:cNvPr>
          <p:cNvSpPr txBox="1"/>
          <p:nvPr/>
        </p:nvSpPr>
        <p:spPr>
          <a:xfrm>
            <a:off x="792480" y="4146403"/>
            <a:ext cx="21793200" cy="103914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just">
              <a:lnSpc>
                <a:spcPct val="107000"/>
              </a:lnSpc>
              <a:spcAft>
                <a:spcPts val="800"/>
              </a:spcAft>
            </a:pPr>
            <a:r>
              <a:rPr lang="es-CO" sz="40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 </a:t>
            </a:r>
            <a:r>
              <a:rPr lang="es-CO" sz="4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Tecnología </a:t>
            </a:r>
            <a:r>
              <a:rPr lang="es-CO" sz="40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 define como el conjunto de conocimientos y técnicas que, aplicados de forma lógica y ordenada, permiten al ser humano modificar su entorno material o virtual para satisfacer sus necesidades, esto es, un proceso combinado de pensamiento y acción con la finalidad de crear soluciones útiles.</a:t>
            </a:r>
          </a:p>
          <a:p>
            <a:pPr algn="just">
              <a:lnSpc>
                <a:spcPct val="107000"/>
              </a:lnSpc>
              <a:spcAft>
                <a:spcPts val="800"/>
              </a:spcAft>
            </a:pPr>
            <a:endParaRPr lang="es-CO" sz="40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CO" sz="40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TECNOLOGAS ASOCIADAS AL IOT</a:t>
            </a:r>
            <a:endParaRPr lang="es-CO" sz="4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3" indent="-342900" algn="just">
              <a:lnSpc>
                <a:spcPct val="107000"/>
              </a:lnSpc>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Tecnologías de seguridad para el Internet de las cosas</a:t>
            </a:r>
          </a:p>
          <a:p>
            <a:pPr marL="342900" lvl="3" indent="-342900" algn="just">
              <a:lnSpc>
                <a:spcPct val="107000"/>
              </a:lnSpc>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Tecnologías de análisis para el Internet de las cosas</a:t>
            </a:r>
          </a:p>
          <a:p>
            <a:pPr marL="342900" lvl="3" indent="-342900" algn="just">
              <a:lnSpc>
                <a:spcPct val="107000"/>
              </a:lnSpc>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Tecnologías de gestión y monitorización de dispositivos</a:t>
            </a:r>
          </a:p>
          <a:p>
            <a:pPr marL="342900" lvl="3" indent="-342900" algn="just">
              <a:lnSpc>
                <a:spcPct val="107000"/>
              </a:lnSpc>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Tecnologías de red de corto alcance y baja potencia</a:t>
            </a:r>
          </a:p>
          <a:p>
            <a:pPr marL="342900" lvl="3" indent="-342900" algn="just">
              <a:lnSpc>
                <a:spcPct val="107000"/>
              </a:lnSpc>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Los procesadores del Internet de las cosas</a:t>
            </a:r>
          </a:p>
          <a:p>
            <a:pPr marL="342900" lvl="3" indent="-342900" algn="just">
              <a:lnSpc>
                <a:spcPct val="107000"/>
              </a:lnSpc>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Los sistemas operativos del Internet de las cosas</a:t>
            </a:r>
          </a:p>
          <a:p>
            <a:pPr marL="342900" lvl="3" indent="-342900" algn="just">
              <a:lnSpc>
                <a:spcPct val="107000"/>
              </a:lnSpc>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Las redes de área extensa y baja potencia (LPWAN)</a:t>
            </a:r>
          </a:p>
          <a:p>
            <a:pPr marL="342900" lvl="3" indent="-342900" algn="just">
              <a:lnSpc>
                <a:spcPct val="107000"/>
              </a:lnSpc>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Tecnologías de procesamiento del flujo de eventos</a:t>
            </a:r>
          </a:p>
          <a:p>
            <a:pPr marL="342900" lvl="3" indent="-342900" algn="just">
              <a:lnSpc>
                <a:spcPct val="107000"/>
              </a:lnSpc>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Las plataformas del Internet de las cosas</a:t>
            </a:r>
          </a:p>
          <a:p>
            <a:pPr marL="342900" lvl="3" indent="-342900" algn="just">
              <a:lnSpc>
                <a:spcPct val="107000"/>
              </a:lnSpc>
              <a:spcAft>
                <a:spcPts val="800"/>
              </a:spcAft>
              <a:buFont typeface="Symbol" panose="05050102010706020507" pitchFamily="18" charset="2"/>
              <a:buChar char=""/>
            </a:pPr>
            <a:r>
              <a:rPr lang="es-CO" sz="3200" b="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Los estándares y ecosistemas del Internet de las cosas</a:t>
            </a:r>
          </a:p>
          <a:p>
            <a:pPr marL="0" marR="0" indent="0" algn="ctr" defTabSz="943239" rtl="0" fontAlgn="auto" latinLnBrk="0" hangingPunct="0">
              <a:lnSpc>
                <a:spcPct val="100000"/>
              </a:lnSpc>
              <a:spcBef>
                <a:spcPts val="0"/>
              </a:spcBef>
              <a:spcAft>
                <a:spcPts val="0"/>
              </a:spcAft>
              <a:buClrTx/>
              <a:buSzTx/>
              <a:buFontTx/>
              <a:buNone/>
              <a:tabLst/>
            </a:pPr>
            <a:endParaRPr kumimoji="0" lang="es-CO" sz="40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pic>
        <p:nvPicPr>
          <p:cNvPr id="1026" name="Picture 2" descr="post-tittle">
            <a:extLst>
              <a:ext uri="{FF2B5EF4-FFF2-40B4-BE49-F238E27FC236}">
                <a16:creationId xmlns:a16="http://schemas.microsoft.com/office/drawing/2014/main" id="{E0CCAD0B-5A14-4BA8-BDFB-F9914DF79C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89080" y="7569200"/>
            <a:ext cx="10896600" cy="636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9885472"/>
      </p:ext>
    </p:extLst>
  </p:cSld>
  <p:clrMapOvr>
    <a:masterClrMapping/>
  </p:clrMapOvr>
  <p:transition spd="med"/>
</p:sld>
</file>

<file path=ppt/theme/theme1.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943239"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943239"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943239"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284</TotalTime>
  <Words>4721</Words>
  <Application>Microsoft Office PowerPoint</Application>
  <PresentationFormat>Personalizado</PresentationFormat>
  <Paragraphs>352</Paragraphs>
  <Slides>50</Slides>
  <Notes>5</Notes>
  <HiddenSlides>0</HiddenSlides>
  <MMClips>0</MMClips>
  <ScaleCrop>false</ScaleCrop>
  <HeadingPairs>
    <vt:vector size="6" baseType="variant">
      <vt:variant>
        <vt:lpstr>Fuentes usadas</vt:lpstr>
      </vt:variant>
      <vt:variant>
        <vt:i4>12</vt:i4>
      </vt:variant>
      <vt:variant>
        <vt:lpstr>Tema</vt:lpstr>
      </vt:variant>
      <vt:variant>
        <vt:i4>1</vt:i4>
      </vt:variant>
      <vt:variant>
        <vt:lpstr>Títulos de diapositiva</vt:lpstr>
      </vt:variant>
      <vt:variant>
        <vt:i4>50</vt:i4>
      </vt:variant>
    </vt:vector>
  </HeadingPairs>
  <TitlesOfParts>
    <vt:vector size="63" baseType="lpstr">
      <vt:lpstr>Arial</vt:lpstr>
      <vt:lpstr>Arial</vt:lpstr>
      <vt:lpstr>Calibri</vt:lpstr>
      <vt:lpstr>Century Gothic</vt:lpstr>
      <vt:lpstr>Franklin Gothic Medium Cond</vt:lpstr>
      <vt:lpstr>Helvetica Neue</vt:lpstr>
      <vt:lpstr>Helvetica Neue Light</vt:lpstr>
      <vt:lpstr>Helvetica Neue Medium</vt:lpstr>
      <vt:lpstr>Lato</vt:lpstr>
      <vt:lpstr>Open Sans</vt:lpstr>
      <vt:lpstr>Open-Light</vt:lpstr>
      <vt:lpstr>Symbol</vt:lpstr>
      <vt:lpstr>Black</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Alicia Mercedes Rico Atencio</dc:creator>
  <cp:lastModifiedBy>Wilber Alvarez</cp:lastModifiedBy>
  <cp:revision>37</cp:revision>
  <dcterms:modified xsi:type="dcterms:W3CDTF">2020-09-28T23:04:50Z</dcterms:modified>
</cp:coreProperties>
</file>